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27"/>
  </p:notesMasterIdLst>
  <p:sldIdLst>
    <p:sldId id="256" r:id="rId2"/>
    <p:sldId id="257" r:id="rId3"/>
    <p:sldId id="271" r:id="rId4"/>
    <p:sldId id="279" r:id="rId5"/>
    <p:sldId id="280" r:id="rId6"/>
    <p:sldId id="282" r:id="rId7"/>
    <p:sldId id="281" r:id="rId8"/>
    <p:sldId id="283" r:id="rId9"/>
    <p:sldId id="284" r:id="rId10"/>
    <p:sldId id="261" r:id="rId11"/>
    <p:sldId id="268" r:id="rId12"/>
    <p:sldId id="273" r:id="rId13"/>
    <p:sldId id="260" r:id="rId14"/>
    <p:sldId id="262" r:id="rId15"/>
    <p:sldId id="263" r:id="rId16"/>
    <p:sldId id="265" r:id="rId17"/>
    <p:sldId id="264" r:id="rId18"/>
    <p:sldId id="266" r:id="rId19"/>
    <p:sldId id="267" r:id="rId20"/>
    <p:sldId id="269" r:id="rId21"/>
    <p:sldId id="270" r:id="rId22"/>
    <p:sldId id="272" r:id="rId23"/>
    <p:sldId id="276" r:id="rId24"/>
    <p:sldId id="274" r:id="rId25"/>
    <p:sldId id="275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FE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99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6415D-21D7-422F-951D-23CB7C5DB3D4}" type="datetimeFigureOut">
              <a:rPr lang="zh-CN" altLang="en-US" smtClean="0"/>
              <a:t>2014-12-1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7CAED-4F6D-48EB-ADCE-01B942D6FF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03FB1B-5F96-9E41-92FB-4BED730B16E9}" type="slidenum">
              <a:rPr lang="de-DE"/>
              <a:pPr/>
              <a:t>25</a:t>
            </a:fld>
            <a:endParaRPr lang="de-DE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CAED-4F6D-48EB-ADCE-01B942D6FF3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CD92-79E5-4404-BA2B-A22FA052255C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AE0E-C492-4494-BDD8-42F6635DB2B2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D6A1D-21F7-4DDA-B380-EC7C33C44475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2277-4CF3-47EB-8A76-FAE220617197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3C16D-2C0A-43FE-9B33-6E29415734B9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16CD-3B79-4E3D-B8A2-B7C7045AD1AB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7FC6-484C-4454-B1A0-A1268C768AE2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D69B8-25CF-4A74-9999-0626B9E00A08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9C8D-7D14-494E-8DCC-4C29F591CE18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095B-1593-4051-B980-A38B36D7AE4B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F4C-C109-470F-A125-8B89F859213F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E0C4-4C60-43A4-AF11-E4DCFCE0710C}" type="datetime1">
              <a:rPr lang="zh-CN" altLang="en-US" smtClean="0"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SoLID Update, Hall-A Winter Meeting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FB44-09DD-46C6-B9FF-D20F6BE587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Microsoft_Office_Excel_97-2003_Worksheet1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8596" y="184358"/>
            <a:ext cx="8429684" cy="19288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 Black" pitchFamily="34" charset="0"/>
              </a:rPr>
              <a:t>Update from SoLID </a:t>
            </a:r>
            <a:br>
              <a:rPr lang="en-US" altLang="zh-CN" dirty="0" smtClean="0">
                <a:latin typeface="Arial Black" pitchFamily="34" charset="0"/>
              </a:rPr>
            </a:br>
            <a:r>
              <a:rPr lang="en-US" altLang="zh-CN" sz="3100" dirty="0" smtClean="0">
                <a:latin typeface="Arial Black" pitchFamily="34" charset="0"/>
              </a:rPr>
              <a:t>(</a:t>
            </a:r>
            <a:r>
              <a:rPr lang="en-US" altLang="en-US" sz="3100" b="1" dirty="0" smtClean="0">
                <a:solidFill>
                  <a:srgbClr val="FF0000"/>
                </a:solidFill>
                <a:latin typeface="Arial Black" pitchFamily="34" charset="0"/>
              </a:rPr>
              <a:t>So</a:t>
            </a:r>
            <a:r>
              <a:rPr lang="en-US" altLang="en-US" sz="3100" dirty="0" smtClean="0">
                <a:latin typeface="Arial Black" pitchFamily="34" charset="0"/>
              </a:rPr>
              <a:t>lenoidal </a:t>
            </a:r>
            <a:r>
              <a:rPr lang="en-US" altLang="en-US" sz="3100" b="1" dirty="0" smtClean="0">
                <a:solidFill>
                  <a:srgbClr val="FF0000"/>
                </a:solidFill>
                <a:latin typeface="Arial Black" pitchFamily="34" charset="0"/>
              </a:rPr>
              <a:t>L</a:t>
            </a:r>
            <a:r>
              <a:rPr lang="en-US" altLang="en-US" sz="3100" dirty="0" smtClean="0">
                <a:latin typeface="Arial Black" pitchFamily="34" charset="0"/>
              </a:rPr>
              <a:t>arge </a:t>
            </a:r>
            <a:r>
              <a:rPr lang="en-US" altLang="en-US" sz="3100" b="1" dirty="0" smtClean="0">
                <a:solidFill>
                  <a:srgbClr val="FF0000"/>
                </a:solidFill>
                <a:latin typeface="Arial Black" pitchFamily="34" charset="0"/>
              </a:rPr>
              <a:t>I</a:t>
            </a:r>
            <a:r>
              <a:rPr lang="en-US" altLang="en-US" sz="3100" dirty="0" smtClean="0">
                <a:latin typeface="Arial Black" pitchFamily="34" charset="0"/>
              </a:rPr>
              <a:t>ntensity </a:t>
            </a:r>
            <a:r>
              <a:rPr lang="en-US" altLang="en-US" sz="3100" b="1" dirty="0" smtClean="0">
                <a:solidFill>
                  <a:srgbClr val="FF0000"/>
                </a:solidFill>
                <a:latin typeface="Arial Black" pitchFamily="34" charset="0"/>
              </a:rPr>
              <a:t>D</a:t>
            </a:r>
            <a:r>
              <a:rPr lang="en-US" altLang="en-US" sz="3100" dirty="0" smtClean="0">
                <a:latin typeface="Arial Black" pitchFamily="34" charset="0"/>
              </a:rPr>
              <a:t>evice</a:t>
            </a:r>
            <a:r>
              <a:rPr lang="en-US" altLang="zh-CN" sz="3100" dirty="0" smtClean="0">
                <a:latin typeface="Arial Black" pitchFamily="34" charset="0"/>
              </a:rPr>
              <a:t>)</a:t>
            </a:r>
            <a:endParaRPr lang="zh-CN" altLang="en-US" sz="4000" dirty="0"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5248833"/>
            <a:ext cx="8358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Georgia" pitchFamily="18" charset="0"/>
                <a:ea typeface="Cambria Math" pitchFamily="18" charset="0"/>
              </a:rPr>
              <a:t>Zhihong Ye</a:t>
            </a:r>
          </a:p>
          <a:p>
            <a:pPr algn="ctr"/>
            <a:r>
              <a:rPr lang="en-US" altLang="zh-CN" sz="2000" dirty="0" smtClean="0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Duke University &amp; SoLID Collaboration</a:t>
            </a:r>
          </a:p>
          <a:p>
            <a:pPr algn="ctr"/>
            <a:r>
              <a:rPr lang="en-US" altLang="zh-CN" sz="2000" dirty="0" smtClean="0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Hall-A Winter Meeting</a:t>
            </a:r>
          </a:p>
          <a:p>
            <a:pPr algn="ctr"/>
            <a:r>
              <a:rPr lang="en-US" altLang="zh-CN" sz="2000" dirty="0" smtClean="0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10/09/2014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1" descr="SoLID_setup_20140901_SIDISandJPsi_arrow-1.pdf - Adobe Acrobat"/>
          <p:cNvPicPr>
            <a:picLocks noChangeAspect="1"/>
          </p:cNvPicPr>
          <p:nvPr/>
        </p:nvPicPr>
        <p:blipFill>
          <a:blip r:embed="rId2" cstate="print"/>
          <a:srcRect l="1990" t="13463" r="4485" b="5762"/>
          <a:stretch>
            <a:fillRect/>
          </a:stretch>
        </p:blipFill>
        <p:spPr bwMode="auto">
          <a:xfrm>
            <a:off x="4643437" y="2398936"/>
            <a:ext cx="3493711" cy="260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SoLID_setup_20140901_PVDIS_arrow-1.pdf - Adobe Acrobat"/>
          <p:cNvPicPr>
            <a:picLocks noChangeAspect="1"/>
          </p:cNvPicPr>
          <p:nvPr/>
        </p:nvPicPr>
        <p:blipFill>
          <a:blip r:embed="rId3" cstate="print"/>
          <a:srcRect l="2003" t="13551" r="3860" b="7404"/>
          <a:stretch>
            <a:fillRect/>
          </a:stretch>
        </p:blipFill>
        <p:spPr bwMode="auto">
          <a:xfrm>
            <a:off x="1006851" y="2398936"/>
            <a:ext cx="3493711" cy="260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lum bright="-100000" contrast="100000"/>
          </a:blip>
          <a:srcRect/>
          <a:stretch>
            <a:fillRect/>
          </a:stretch>
        </p:blipFill>
        <p:spPr bwMode="auto">
          <a:xfrm>
            <a:off x="3573364" y="2000240"/>
            <a:ext cx="2998900" cy="2006269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2" y="2786058"/>
            <a:ext cx="411698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196142" y="6213474"/>
            <a:ext cx="2133600" cy="365125"/>
          </a:xfrm>
        </p:spPr>
        <p:txBody>
          <a:bodyPr/>
          <a:lstStyle/>
          <a:p>
            <a:fld id="{2AD8FB44-09DD-46C6-B9FF-D20F6BE587A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Near Threshold Electroproduction of J/Psi</a:t>
            </a:r>
            <a:endParaRPr lang="en-US" altLang="zh-CN" dirty="0" smtClean="0"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1" descr="SoLID_setup_20140901_SIDISandJPsi_arrow-1.pdf - Adobe Acrobat"/>
          <p:cNvPicPr>
            <a:picLocks noChangeAspect="1"/>
          </p:cNvPicPr>
          <p:nvPr/>
        </p:nvPicPr>
        <p:blipFill>
          <a:blip r:embed="rId6" cstate="print"/>
          <a:srcRect l="1990" t="13463" r="4485" b="5762"/>
          <a:stretch>
            <a:fillRect/>
          </a:stretch>
        </p:blipFill>
        <p:spPr bwMode="auto">
          <a:xfrm>
            <a:off x="6143636" y="104853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1323694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Probes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strong gluonic interaction between two color 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neutral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objects J/</a:t>
            </a:r>
            <a:r>
              <a:rPr lang="el-GR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and nucleon near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threshold</a:t>
            </a:r>
          </a:p>
        </p:txBody>
      </p:sp>
      <p:graphicFrame>
        <p:nvGraphicFramePr>
          <p:cNvPr id="10" name="Chart 6"/>
          <p:cNvGraphicFramePr>
            <a:graphicFrameLocks/>
          </p:cNvGraphicFramePr>
          <p:nvPr/>
        </p:nvGraphicFramePr>
        <p:xfrm>
          <a:off x="4714876" y="2643182"/>
          <a:ext cx="5903910" cy="2643206"/>
        </p:xfrm>
        <a:graphic>
          <a:graphicData uri="http://schemas.openxmlformats.org/presentationml/2006/ole">
            <p:oleObj spid="_x0000_s16387" r:id="rId7" imgW="6553768" imgH="3023878" progId="">
              <p:embed/>
            </p:oleObj>
          </a:graphicData>
        </a:graphic>
      </p:graphicFrame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7373951" y="4240212"/>
            <a:ext cx="990600" cy="5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Quark Energy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231076" y="3286124"/>
            <a:ext cx="1293812" cy="5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i="0" u="sng" dirty="0">
                <a:solidFill>
                  <a:schemeClr val="tx1"/>
                </a:solidFill>
                <a:latin typeface="Calibri" pitchFamily="34" charset="0"/>
                <a:ea typeface="+mn-ea"/>
              </a:rPr>
              <a:t>Trace Anomaly</a:t>
            </a: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6429388" y="3594099"/>
            <a:ext cx="1112838" cy="5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Gluon Energy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6648463" y="4444999"/>
            <a:ext cx="855663" cy="5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Quark Mass</a:t>
            </a:r>
          </a:p>
        </p:txBody>
      </p:sp>
      <p:sp>
        <p:nvSpPr>
          <p:cNvPr id="20" name="Rectangle 15"/>
          <p:cNvSpPr/>
          <p:nvPr/>
        </p:nvSpPr>
        <p:spPr>
          <a:xfrm>
            <a:off x="6143636" y="5286388"/>
            <a:ext cx="271464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Trace anomaly of QCD energy momentum tensor plays an essential part in proton mass budget</a:t>
            </a:r>
          </a:p>
        </p:txBody>
      </p:sp>
      <p:sp>
        <p:nvSpPr>
          <p:cNvPr id="21" name="矩形 20"/>
          <p:cNvSpPr/>
          <p:nvPr/>
        </p:nvSpPr>
        <p:spPr>
          <a:xfrm>
            <a:off x="142844" y="5628047"/>
            <a:ext cx="878684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Models relate J/</a:t>
            </a:r>
            <a:r>
              <a:rPr lang="el-G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ψ</a:t>
            </a: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production near threshold to trace </a:t>
            </a:r>
          </a:p>
          <a:p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anomaly and proton mass budget 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(D. Kharzeev et al  Eur.Phys.J. C9 459 (1999),  A. Sibirtsev et al. Phys. Rev., D71:076005 (2005))</a:t>
            </a:r>
            <a:endParaRPr lang="en-US" altLang="zh-CN" sz="1400" dirty="0">
              <a:solidFill>
                <a:srgbClr val="00B05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928662" y="2143116"/>
          <a:ext cx="2309368" cy="428628"/>
        </p:xfrm>
        <a:graphic>
          <a:graphicData uri="http://schemas.openxmlformats.org/presentationml/2006/ole">
            <p:oleObj spid="_x0000_s16391" name="Equation" r:id="rId8" imgW="1231366" imgH="228501" progId="">
              <p:embed/>
            </p:oleObj>
          </a:graphicData>
        </a:graphic>
      </p:graphicFrame>
      <p:sp>
        <p:nvSpPr>
          <p:cNvPr id="28" name="矩形 27"/>
          <p:cNvSpPr/>
          <p:nvPr/>
        </p:nvSpPr>
        <p:spPr>
          <a:xfrm>
            <a:off x="4071934" y="4214818"/>
            <a:ext cx="1928826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Multiple gluon exchange may cause enhancement near threshold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Magnet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CLEO-II Solenoid Magnet: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from Cornell Univ.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720" y="1319743"/>
            <a:ext cx="6286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Acceptance:  </a:t>
            </a:r>
            <a:r>
              <a:rPr lang="el-GR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Φ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: 2</a:t>
            </a:r>
            <a:r>
              <a:rPr lang="el-GR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π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l-GR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θ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: 8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o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-24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o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(SIDIS), 22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o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-35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o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(PVDIS),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                   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P: 1.0 – 7.0 GeV/c,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Resolution: </a:t>
            </a:r>
            <a:r>
              <a:rPr lang="el-GR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δ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P/P ~ 2% (requires 0.1 mm tracking resolution)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Fringe field at the front end &lt; 5 Gaus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4714884"/>
            <a:ext cx="2714644" cy="197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85720" y="2930910"/>
            <a:ext cx="7858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Status: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CLEO-II magnet formally repqested and agreed in 2013: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Built in 1989 and operated until 2008, uniform central field at 1.5 T,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Inner radius 2.9 m and coil radius 3.1 m 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Site visit in 2014, disasembly in 2015 and plan transportation in 2017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Design of supporting structures and mounting system at JLab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714884"/>
            <a:ext cx="3614735" cy="198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3702" y="1714488"/>
            <a:ext cx="208767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00826" y="0"/>
            <a:ext cx="2403164" cy="176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1538" y="4714884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solidFill>
                  <a:srgbClr val="C00000"/>
                </a:solidFill>
              </a:rPr>
              <a:t>CLEO in Hall-A</a:t>
            </a:r>
            <a:endParaRPr lang="zh-CN" altLang="en-US" sz="16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626" y="3286124"/>
            <a:ext cx="5757373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Baffle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PVDIS Baffle:</a:t>
            </a:r>
            <a:endParaRPr lang="en-US" altLang="zh-CN" dirty="0" smtClean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6084" y="1357298"/>
            <a:ext cx="58579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For PVDIS only</a:t>
            </a:r>
          </a:p>
          <a:p>
            <a:pPr lvl="0"/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11 layers of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9cm thick lead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and one layer of 5cm lead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pPr lvl="0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R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ight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after the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target to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block photons, pions and secondary particles.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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Follow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charge particle bending in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the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field, preserve the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same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azimuthal slice and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block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line of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sight.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endParaRPr lang="en-US" altLang="zh-CN" sz="1600" dirty="0" smtClean="0">
              <a:solidFill>
                <a:srgbClr val="7030A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285860"/>
            <a:ext cx="2962612" cy="272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 descr="C:\Users\owner\Google Drive\baffle\solid_baffle_zwzhao_20131015_plot\compare_hit_ec_0.55x5de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4214818"/>
            <a:ext cx="3410116" cy="2643182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857620" y="3519074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1st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86380" y="357187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1nd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5140" y="357187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3rd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15338" y="3500438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C00000"/>
                </a:solidFill>
              </a:rPr>
              <a:t>4</a:t>
            </a:r>
            <a:r>
              <a:rPr lang="en-US" altLang="zh-CN" sz="1600" i="1" dirty="0" smtClean="0">
                <a:solidFill>
                  <a:srgbClr val="C00000"/>
                </a:solidFill>
              </a:rPr>
              <a:t>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7620" y="4714884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C00000"/>
                </a:solidFill>
              </a:rPr>
              <a:t>5</a:t>
            </a:r>
            <a:r>
              <a:rPr lang="en-US" altLang="zh-CN" sz="1600" i="1" dirty="0" smtClean="0">
                <a:solidFill>
                  <a:srgbClr val="C00000"/>
                </a:solidFill>
              </a:rPr>
              <a:t>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7818" y="473352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C00000"/>
                </a:solidFill>
              </a:rPr>
              <a:t>6</a:t>
            </a:r>
            <a:r>
              <a:rPr lang="en-US" altLang="zh-CN" sz="1600" i="1" dirty="0" smtClean="0">
                <a:solidFill>
                  <a:srgbClr val="C00000"/>
                </a:solidFill>
              </a:rPr>
              <a:t>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016" y="4714884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7th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58214" y="4714884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8th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57818" y="5715016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10th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16" y="5715016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11th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29058" y="5715016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9th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7422" y="4572008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C00000"/>
                </a:solidFill>
              </a:rPr>
              <a:t>12th</a:t>
            </a:r>
            <a:endParaRPr lang="zh-CN" altLang="en-US" sz="1600" i="1" dirty="0">
              <a:solidFill>
                <a:srgbClr val="C00000"/>
              </a:solidFill>
            </a:endParaRPr>
          </a:p>
        </p:txBody>
      </p:sp>
      <p:pic>
        <p:nvPicPr>
          <p:cNvPr id="27" name="Picture 2" descr="SoLID_setup_20140901_PVDIS_arrow-1.pdf - Adobe Acrobat"/>
          <p:cNvPicPr>
            <a:picLocks noChangeAspect="1"/>
          </p:cNvPicPr>
          <p:nvPr/>
        </p:nvPicPr>
        <p:blipFill>
          <a:blip r:embed="rId6" cstate="print"/>
          <a:srcRect l="2003" t="13551" r="3860" b="7404"/>
          <a:stretch>
            <a:fillRect/>
          </a:stretch>
        </p:blipFill>
        <p:spPr bwMode="auto">
          <a:xfrm>
            <a:off x="6886590" y="142852"/>
            <a:ext cx="2114566" cy="157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4786322"/>
            <a:ext cx="1970817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6578" y="3390045"/>
            <a:ext cx="2214578" cy="17110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786578" y="6350023"/>
            <a:ext cx="2133600" cy="365125"/>
          </a:xfrm>
        </p:spPr>
        <p:txBody>
          <a:bodyPr/>
          <a:lstStyle/>
          <a:p>
            <a:fld id="{2AD8FB44-09DD-46C6-B9FF-D20F6BE587A9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GEM: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by UVa and Chinese collaborators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564" y="1345156"/>
            <a:ext cx="907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5 planes (PVDIS) and 6 planes (SIDIS/Jpsi),  area~37 m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(165K outputs),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      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tracking eff.&gt;90%, 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radius resolution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~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0.1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mm,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     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work in high rate and high radiation environment.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428565" y="2214554"/>
            <a:ext cx="6429451" cy="1094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710" tIns="54355" rIns="108710" bIns="54355">
            <a:spAutoFit/>
          </a:bodyPr>
          <a:lstStyle/>
          <a:p>
            <a:pPr marL="342900" indent="-342900" eaLnBrk="1" hangingPunct="1"/>
            <a:r>
              <a:rPr lang="en-US" altLang="en-US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Status: </a:t>
            </a:r>
          </a:p>
          <a:p>
            <a:pPr marL="342900" indent="-342900" eaLnBrk="1" hangingPunct="1">
              <a:buFontTx/>
              <a:buChar char="•"/>
            </a:pPr>
            <a:r>
              <a:rPr lang="en-US" altLang="en-US" sz="1600" b="1" u="sng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UVa</a:t>
            </a:r>
            <a:r>
              <a:rPr lang="en-US" altLang="en-US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:   </a:t>
            </a: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First full size prototype assembled, and beam test at </a:t>
            </a:r>
          </a:p>
          <a:p>
            <a:pPr marL="342900" indent="-342900" eaLnBrk="1" hangingPunct="1"/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          Fermi 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L</a:t>
            </a: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ab</a:t>
            </a:r>
          </a:p>
          <a:p>
            <a:pPr marL="342900" indent="-342900" eaLnBrk="1" hangingPunct="1">
              <a:buFontTx/>
              <a:buChar char="•"/>
            </a:pPr>
            <a:endParaRPr lang="en-US" altLang="en-US" sz="1600" dirty="0">
              <a:solidFill>
                <a:srgbClr val="7030A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2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143248"/>
            <a:ext cx="296525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5185495" y="5159956"/>
            <a:ext cx="3929090" cy="134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710" tIns="54355" rIns="108710" bIns="54355"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altLang="en-US" sz="1600" b="1" u="sng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China</a:t>
            </a:r>
            <a:r>
              <a:rPr lang="en-US" altLang="en-US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: </a:t>
            </a: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CIAE/USTC/Tsinghua/LZU)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30x30 cm prototype constructed and readout tested, </a:t>
            </a:r>
          </a:p>
          <a:p>
            <a:pPr marL="342900" indent="-342900" eaLnBrk="1" hangingPunct="1">
              <a:buFont typeface="Wingdings" pitchFamily="2" charset="2"/>
              <a:buChar char="ü"/>
            </a:pP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Gem foil production facility under development at CIAE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latin typeface="Arial Black" pitchFamily="34" charset="0"/>
              </a:rPr>
              <a:t>Detectors</a:t>
            </a:r>
            <a:endParaRPr lang="zh-CN" altLang="en-US" sz="4000" dirty="0">
              <a:latin typeface="Arial Black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86116" y="2922754"/>
            <a:ext cx="3571900" cy="179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6578" y="1714488"/>
            <a:ext cx="2214578" cy="17110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286644" y="275990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1400" baseline="-25000" dirty="0" smtClean="0">
                <a:solidFill>
                  <a:srgbClr val="FF0000"/>
                </a:solidFill>
              </a:rPr>
              <a:t>X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= 58 </a:t>
            </a:r>
            <a:r>
              <a:rPr lang="en-US" sz="1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FF0000"/>
                </a:solidFill>
              </a:rPr>
              <a:t>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72330" y="4357694"/>
            <a:ext cx="155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1600" baseline="-25000" dirty="0" smtClean="0">
                <a:solidFill>
                  <a:srgbClr val="FF0000"/>
                </a:solidFill>
              </a:rPr>
              <a:t>Y</a:t>
            </a:r>
            <a:r>
              <a:rPr lang="en-US" sz="1600" dirty="0" smtClean="0">
                <a:solidFill>
                  <a:srgbClr val="FF0000"/>
                </a:solidFill>
              </a:rPr>
              <a:t>=67 </a:t>
            </a:r>
            <a:r>
              <a:rPr lang="en-US" sz="1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1600" dirty="0" smtClean="0">
                <a:solidFill>
                  <a:srgbClr val="FF0000"/>
                </a:solidFill>
              </a:rPr>
              <a:t>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11"/>
          <p:cNvSpPr txBox="1">
            <a:spLocks noChangeArrowheads="1"/>
          </p:cNvSpPr>
          <p:nvPr/>
        </p:nvSpPr>
        <p:spPr bwMode="auto">
          <a:xfrm>
            <a:off x="3214678" y="6500834"/>
            <a:ext cx="2786082" cy="32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710" tIns="54355" rIns="108710" bIns="54355">
            <a:spAutoFit/>
          </a:bodyPr>
          <a:lstStyle/>
          <a:p>
            <a:pPr eaLnBrk="1" hangingPunct="1"/>
            <a:r>
              <a:rPr lang="en-US" altLang="en-US" sz="1400" dirty="0">
                <a:solidFill>
                  <a:srgbClr val="00B050"/>
                </a:solidFill>
              </a:rPr>
              <a:t>GEM foils made at CIAE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357562"/>
            <a:ext cx="2643206" cy="341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286256"/>
            <a:ext cx="1576294" cy="103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L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ight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G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as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herenkov Counter (LGC):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by Temple University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1281340"/>
            <a:ext cx="4286280" cy="264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429124" y="1428736"/>
            <a:ext cx="4786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2 m C02 (SIDIS/Jpsi),  1 atm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1 m C4F8O (65%)+N2 (35%) (PVDIS), 1 atm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30 sectors,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60 mirrors, 270 PMTs,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Area~20m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2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N.P.E&gt;10, eff.&gt;90%, </a:t>
            </a:r>
            <a:r>
              <a:rPr lang="el-GR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π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suppresion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&gt; 500:1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Work at 200G field (100G after shielding)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4282" y="5709368"/>
            <a:ext cx="6286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Status: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Support Structure and Mounting Design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u-metal Shielding design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 Pre-R&amp;D  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0298" y="4000504"/>
            <a:ext cx="1971077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latin typeface="Arial Black" pitchFamily="34" charset="0"/>
              </a:rPr>
              <a:t>Detectors</a:t>
            </a:r>
            <a:endParaRPr lang="zh-CN" altLang="en-US" sz="4000" dirty="0">
              <a:latin typeface="Arial Black" pitchFamily="34" charset="0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7142" y="3948126"/>
            <a:ext cx="14097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矩形 29"/>
          <p:cNvSpPr/>
          <p:nvPr/>
        </p:nvSpPr>
        <p:spPr>
          <a:xfrm>
            <a:off x="7143768" y="5429264"/>
            <a:ext cx="1857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Magnet field test with MaPMT </a:t>
            </a:r>
          </a:p>
          <a:p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(S. Malance, JINST 8 P09004,2013)</a:t>
            </a:r>
            <a:endParaRPr lang="en-US" altLang="zh-CN" sz="1400" dirty="0" smtClean="0">
              <a:solidFill>
                <a:srgbClr val="00B05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latin typeface="Arial Black" pitchFamily="34" charset="0"/>
              </a:rPr>
              <a:t>Detectors</a:t>
            </a:r>
            <a:endParaRPr lang="zh-CN" altLang="en-US" sz="4000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eavy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G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as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herenkov Counter (HGC):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by Duke University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1214422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for SIDIS only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1 m C4F8O at 1.5 atm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3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0 mirrors, 480 PMTs, area~20 m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N.P.E&gt;10, eff.&gt;90%,  Kaon suppresion &gt; 10:1,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Work at 200G field (100G after </a:t>
            </a:r>
            <a:r>
              <a:rPr lang="en-US" altLang="zh-CN" sz="16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shielding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)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4282" y="4500570"/>
            <a:ext cx="4500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Status: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Designs of Support Structure, 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Mounting,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Shielding, etc.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 Prototype-Test will happen at Duke soon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356141"/>
            <a:ext cx="4143404" cy="300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3071810"/>
            <a:ext cx="155305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3429000"/>
            <a:ext cx="4143372" cy="320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E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lectromagnetic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alorimeters (EC):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by UVa and ...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282" y="2588967"/>
            <a:ext cx="6286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Shashlyk sampling calorimeters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 PreShower: 1800 modules (2 R.L.)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  Shower: 1800 modules (18 R.L)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300 scintillator pedal detectors in front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30 sectors,  a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rea~100 m</a:t>
            </a:r>
            <a:r>
              <a:rPr lang="en-US" altLang="zh-CN" sz="1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Modules re-arranged for PDVIS&lt;-&gt;SIDIS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electron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eff.&gt;90%, E-Resolution~10%/√E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</a:t>
            </a:r>
            <a:r>
              <a:rPr lang="el-GR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π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suppresion &gt; 50:1, Photon Rejection 5:1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 Rad. Hard (&lt;20% descreasing after 400K Rad)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5214950"/>
            <a:ext cx="719754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6570" y="1357298"/>
            <a:ext cx="519425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071810"/>
            <a:ext cx="2571768" cy="203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" descr="SoLID_setup_20140901_SIDISandJPsi_arrow-1.pdf - Adobe Acrobat"/>
          <p:cNvPicPr>
            <a:picLocks noChangeAspect="1"/>
          </p:cNvPicPr>
          <p:nvPr/>
        </p:nvPicPr>
        <p:blipFill>
          <a:blip r:embed="rId6" cstate="print"/>
          <a:srcRect l="1990" t="13463" r="4485" b="5762"/>
          <a:stretch>
            <a:fillRect/>
          </a:stretch>
        </p:blipFill>
        <p:spPr bwMode="auto">
          <a:xfrm>
            <a:off x="7074370" y="1636970"/>
            <a:ext cx="1926785" cy="1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SoLID_setup_20140901_PVDIS_arrow-1.pdf - Adobe Acrobat"/>
          <p:cNvPicPr>
            <a:picLocks noChangeAspect="1"/>
          </p:cNvPicPr>
          <p:nvPr/>
        </p:nvPicPr>
        <p:blipFill>
          <a:blip r:embed="rId7" cstate="print"/>
          <a:srcRect l="2003" t="13551" r="3860" b="7404"/>
          <a:stretch>
            <a:fillRect/>
          </a:stretch>
        </p:blipFill>
        <p:spPr bwMode="auto">
          <a:xfrm>
            <a:off x="7074370" y="158076"/>
            <a:ext cx="1926785" cy="1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57200" y="274638"/>
            <a:ext cx="822960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Detectors</a:t>
            </a:r>
            <a:endPara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461" y="4323562"/>
            <a:ext cx="4998226" cy="246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E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lectromagnetic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alorimeters (EC):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continue 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4876" y="1285860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Status: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Sophesticated Geant Simulation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Pre-R&amp;D at UVa and JLab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1412136"/>
            <a:ext cx="4429156" cy="25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000232" y="121442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PVDIS</a:t>
            </a:r>
            <a:endParaRPr lang="zh-CN" altLang="en-US" b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26090" y="4286256"/>
            <a:ext cx="2803496" cy="221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857488" y="4071942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SIDIS (worse case)</a:t>
            </a:r>
            <a:endParaRPr lang="zh-CN" altLang="en-US" b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2285992"/>
            <a:ext cx="1995475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57752" y="2285992"/>
            <a:ext cx="2000263" cy="181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标题 1"/>
          <p:cNvSpPr txBox="1">
            <a:spLocks/>
          </p:cNvSpPr>
          <p:nvPr/>
        </p:nvSpPr>
        <p:spPr>
          <a:xfrm>
            <a:off x="457200" y="274638"/>
            <a:ext cx="822960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Detectors</a:t>
            </a:r>
            <a:endPara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cintillating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P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edal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etectors (SPD):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by UVa and 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844" y="1357298"/>
            <a:ext cx="5786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For SIDIS only</a:t>
            </a:r>
          </a:p>
          <a:p>
            <a:r>
              <a:rPr lang="en-US" altLang="zh-CN" sz="16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Two planes (in front of LAEC and FAEC):</a:t>
            </a:r>
          </a:p>
          <a:p>
            <a:r>
              <a:rPr lang="en-US" altLang="zh-CN" sz="16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LASPD: 60 modules, 5 mm or thicker, photon rej. 10:1</a:t>
            </a:r>
          </a:p>
          <a:p>
            <a:r>
              <a:rPr lang="en-US" altLang="zh-CN" sz="16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FASPD: 60 modules x 4 radius, photon rej. 5:1</a:t>
            </a:r>
          </a:p>
          <a:p>
            <a:r>
              <a:rPr lang="en-US" altLang="zh-CN" sz="16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LASPD timing resolution &lt; 150ps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10264"/>
            <a:ext cx="5643602" cy="287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72132" y="2714620"/>
            <a:ext cx="3571900" cy="214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715008" y="1214422"/>
            <a:ext cx="3263978" cy="1441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572164" y="5098333"/>
            <a:ext cx="364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latin typeface="Comic Sans MS" pitchFamily="66" charset="0"/>
                <a:cs typeface="Times New Roman" pitchFamily="18" charset="0"/>
              </a:rPr>
              <a:t>Status:</a:t>
            </a:r>
            <a:r>
              <a:rPr lang="en-US" altLang="zh-CN" sz="1600" b="1" dirty="0" smtClean="0"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Sophesticated Geant Simulation</a:t>
            </a:r>
          </a:p>
          <a:p>
            <a:r>
              <a:rPr lang="en-US" altLang="zh-CN" sz="16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Pre-R&amp;D at UVa and JLab</a:t>
            </a:r>
            <a:endParaRPr lang="en-US" altLang="zh-CN" sz="1600" dirty="0" smtClean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latin typeface="Arial Black" pitchFamily="34" charset="0"/>
              </a:rPr>
              <a:t>Detectors</a:t>
            </a:r>
            <a:endParaRPr lang="zh-CN" altLang="en-US" sz="40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ulti-gap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R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esistive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P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late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hamber: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by Tsinghua and Rutgers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57686" y="1428736"/>
            <a:ext cx="4714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Goals: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For SIDIS only, between FASPD and FAEC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50 super-modules, each contains 3 modules,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1650 strips and 3300 output channels.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Timing resolution &lt; 100ps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Works at high rate up to 10 KHz/cm2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  Photon suppression &gt; 10:1</a:t>
            </a:r>
          </a:p>
          <a:p>
            <a:pPr marL="0" lvl="1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 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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/k separation up to 2.5GeV/c 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7600" y="68973"/>
            <a:ext cx="1444994" cy="157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214422"/>
            <a:ext cx="4000496" cy="219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357554" y="5884151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Status: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Prototype Developed at Tsinghua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Beam test at Hall-A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4" name="图片 33" descr="mrpc_te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992" y="3856834"/>
            <a:ext cx="2751419" cy="2020790"/>
          </a:xfrm>
          <a:prstGeom prst="rect">
            <a:avLst/>
          </a:prstGeom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8" y="3684084"/>
            <a:ext cx="3428992" cy="243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9" name="直接连接符 38"/>
          <p:cNvCxnSpPr/>
          <p:nvPr/>
        </p:nvCxnSpPr>
        <p:spPr>
          <a:xfrm rot="5400000">
            <a:off x="6759793" y="4892685"/>
            <a:ext cx="2929752" cy="794"/>
          </a:xfrm>
          <a:prstGeom prst="line">
            <a:avLst/>
          </a:prstGeom>
          <a:ln w="19050">
            <a:solidFill>
              <a:srgbClr val="92D05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12" descr="DSCN07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4929198"/>
            <a:ext cx="2643206" cy="182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2844" y="3429000"/>
            <a:ext cx="327054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latin typeface="Arial Black" pitchFamily="34" charset="0"/>
              </a:rPr>
              <a:t>Detectors</a:t>
            </a:r>
            <a:endParaRPr lang="zh-CN" altLang="en-US" sz="40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Outline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5786" y="1428736"/>
            <a:ext cx="4071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SoLID Overivew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Physics : PVDIS, SIDIS, JPSi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Magnet 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Baffle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Detectors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Triggers&amp;DAQ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Simulation and Software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Summary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1649" y="3410364"/>
            <a:ext cx="3490945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858148" y="3286124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B050"/>
                </a:solidFill>
                <a:latin typeface="Comic Sans MS" pitchFamily="66" charset="0"/>
              </a:rPr>
              <a:t>EC Trigger</a:t>
            </a:r>
            <a:endParaRPr lang="zh-CN" altLang="en-US" sz="1600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latin typeface="Arial Black" pitchFamily="34" charset="0"/>
              </a:rPr>
              <a:t>Triggers&amp;DAQ</a:t>
            </a:r>
            <a:endParaRPr lang="zh-CN" altLang="en-US" sz="4000" dirty="0"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Triggers: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5720" y="3538646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Data Aquisition System: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42876" y="1357298"/>
            <a:ext cx="8858280" cy="150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altLang="zh-CN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Estimation </a:t>
            </a:r>
            <a:r>
              <a:rPr lang="en-US" altLang="zh-CN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based on sophesticated Geant simulation and well-tone physics </a:t>
            </a:r>
            <a:r>
              <a:rPr lang="en-US" altLang="zh-CN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models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altLang="zh-CN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PVDIS</a:t>
            </a:r>
            <a:r>
              <a:rPr lang="en-US" altLang="zh-CN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: LGC+EC provide electron triggers, 27 KHz/sector, 30 </a:t>
            </a:r>
            <a:r>
              <a:rPr lang="en-US" altLang="zh-CN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sectors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altLang="zh-CN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SIDIS</a:t>
            </a:r>
            <a:r>
              <a:rPr lang="en-US" altLang="zh-CN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: Coincident trigger between electrons and hardrons within a </a:t>
            </a:r>
            <a:r>
              <a:rPr lang="en-US" altLang="zh-CN" sz="1700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30 ns </a:t>
            </a:r>
            <a:r>
              <a:rPr lang="en-US" altLang="zh-CN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window: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LASPD+LAEC </a:t>
            </a: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provide electron triggers, 25 KHz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LGC+FASPD+MRPC+FAEC </a:t>
            </a: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provide electron trigger, 129 KHz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FASPD+MRPC+FAEC </a:t>
            </a: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provide hardron trigger, 14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MHz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16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 Read out EC clusters to reduce background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00B05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6" name="右大括号 15"/>
          <p:cNvSpPr/>
          <p:nvPr/>
        </p:nvSpPr>
        <p:spPr>
          <a:xfrm>
            <a:off x="6286512" y="2357430"/>
            <a:ext cx="714380" cy="785818"/>
          </a:xfrm>
          <a:prstGeom prst="rightBrace">
            <a:avLst>
              <a:gd name="adj1" fmla="val 8333"/>
              <a:gd name="adj2" fmla="val 4546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72330" y="2500306"/>
            <a:ext cx="207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66 KHz + 6 KHz (eDIS)</a:t>
            </a:r>
            <a:endParaRPr lang="zh-CN" altLang="en-US" sz="1400" dirty="0">
              <a:solidFill>
                <a:srgbClr val="0070C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2844" y="4000504"/>
            <a:ext cx="6357982" cy="225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Use fast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electronics to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handle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the high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luminosity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(FADC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,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APV25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,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VETROC,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etc.)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Current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design can handel trigger rates up to </a:t>
            </a:r>
            <a:endParaRPr lang="en-US" altLang="zh-CN" sz="1700" dirty="0" smtClean="0"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60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KHz per sector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Use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Level-3 to further reduce the events size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 Learn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from Hall-D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dirty="0">
              <a:solidFill>
                <a:srgbClr val="7030A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844625"/>
            <a:ext cx="4643470" cy="43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Simulation&amp;Software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GEMC: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282" y="5253159"/>
            <a:ext cx="857256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GEM Tracking Reconstruction: </a:t>
            </a:r>
            <a:r>
              <a:rPr lang="en-US" altLang="zh-CN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2844" y="1285861"/>
            <a:ext cx="5072098" cy="2000263"/>
          </a:xfrm>
        </p:spPr>
        <p:txBody>
          <a:bodyPr>
            <a:noAutofit/>
          </a:bodyPr>
          <a:lstStyle/>
          <a:p>
            <a:r>
              <a:rPr lang="en-US" altLang="zh-CN" sz="1700" dirty="0" err="1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SoLID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full setup in GEMC (Geant4) with realistic materials</a:t>
            </a:r>
          </a:p>
          <a:p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EM background produced from 11GeV e- on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targets with </a:t>
            </a:r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the physics models in Geant4</a:t>
            </a:r>
          </a:p>
          <a:p>
            <a:r>
              <a:rPr lang="en-US" altLang="zh-CN" sz="1700" dirty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Hadron background, generated from event generators (Wiser fit) on both target and target windows, then passed into </a:t>
            </a: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GEMC</a:t>
            </a:r>
            <a:endParaRPr lang="en-US" altLang="zh-CN" sz="1700" dirty="0"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endParaRPr lang="en-US" altLang="zh-CN" sz="1700" dirty="0">
              <a:solidFill>
                <a:srgbClr val="7030A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0996" y="49038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2844" y="5715017"/>
            <a:ext cx="8501122" cy="128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Reconstruct c</a:t>
            </a:r>
            <a:r>
              <a:rPr kumimoji="0" lang="en-US" altLang="zh-CN" sz="1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  <a:sym typeface="Wingdings" pitchFamily="2" charset="2"/>
              </a:rPr>
              <a:t>harged particles traveling in the strong magnetic filed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Fast processing time for high rates with backgrounds</a:t>
            </a:r>
            <a:endParaRPr lang="en-US" altLang="zh-CN" sz="1700" dirty="0"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1700" dirty="0" smtClean="0">
                <a:latin typeface="Comic Sans MS" pitchFamily="66" charset="0"/>
                <a:cs typeface="Times New Roman" pitchFamily="18" charset="0"/>
                <a:sym typeface="Wingdings" pitchFamily="2" charset="2"/>
              </a:rPr>
              <a:t>Two approaches: Tree Search, Progressive Tracking</a:t>
            </a:r>
            <a:endParaRPr lang="en-US" altLang="zh-CN" sz="3200" dirty="0">
              <a:sym typeface="Wingdings" pitchFamily="2" charset="2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286124"/>
            <a:ext cx="2643206" cy="209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14282" y="421481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</a:rPr>
              <a:t>No field case</a:t>
            </a:r>
            <a:endParaRPr lang="zh-CN" altLang="en-US" sz="1400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Summary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7158" y="1227126"/>
            <a:ext cx="857256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High rated experiments with exciting physics topics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Take advantage of latest detector and electronics techniques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A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ctive MC simulation,  software deveoptments and Pre-CDR &amp; Prototyping 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CLEO-II magnet has been requested and will be transported in 2017 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Pre-conceptial Design Report has been submited in 2014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White-papers submited for QCD and Symmetry town-meetings, and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receipted very positive feekbacks.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Ready for the director review in 2015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786058"/>
            <a:ext cx="8229600" cy="511156"/>
          </a:xfrm>
        </p:spPr>
        <p:txBody>
          <a:bodyPr>
            <a:noAutofit/>
          </a:bodyPr>
          <a:lstStyle/>
          <a:p>
            <a:r>
              <a:rPr lang="en-US" altLang="zh-CN" sz="7200" dirty="0" smtClean="0">
                <a:latin typeface="Arial Black" pitchFamily="34" charset="0"/>
              </a:rPr>
              <a:t>Backup Slides</a:t>
            </a:r>
            <a:endParaRPr lang="zh-CN" altLang="en-US" sz="7200" dirty="0">
              <a:latin typeface="Arial Black" pitchFamily="3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6"/>
          <p:cNvGrpSpPr/>
          <p:nvPr/>
        </p:nvGrpSpPr>
        <p:grpSpPr>
          <a:xfrm>
            <a:off x="1143000" y="1447800"/>
            <a:ext cx="2743200" cy="2057400"/>
            <a:chOff x="1143000" y="1447800"/>
            <a:chExt cx="2743200" cy="2057400"/>
          </a:xfrm>
        </p:grpSpPr>
        <p:grpSp>
          <p:nvGrpSpPr>
            <p:cNvPr id="4" name="Group 251"/>
            <p:cNvGrpSpPr/>
            <p:nvPr/>
          </p:nvGrpSpPr>
          <p:grpSpPr>
            <a:xfrm>
              <a:off x="1219200" y="1524000"/>
              <a:ext cx="2590800" cy="1905000"/>
              <a:chOff x="1219200" y="1524000"/>
              <a:chExt cx="2590800" cy="1905000"/>
            </a:xfrm>
          </p:grpSpPr>
          <p:sp>
            <p:nvSpPr>
              <p:cNvPr id="119" name="Rectangle 118"/>
              <p:cNvSpPr/>
              <p:nvPr/>
            </p:nvSpPr>
            <p:spPr bwMode="auto">
              <a:xfrm>
                <a:off x="1219200" y="1524000"/>
                <a:ext cx="2590800" cy="19050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12954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1295400" y="1676400"/>
                <a:ext cx="152400" cy="1371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CPU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12954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14478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14478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14478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16002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16002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16002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17526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17526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17526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19050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19050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19050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20574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20574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20574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22098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2098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22098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23622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23622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GTP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23622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25146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2514600" y="1676400"/>
                <a:ext cx="152400" cy="1371600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SD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>
                <a:off x="25146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>
                <a:off x="26670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 bwMode="auto">
              <a:xfrm>
                <a:off x="26670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6670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8194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8194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8194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9718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29718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9718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31242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31242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31242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32766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32766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32766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34290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34290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34290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3581400" y="16002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3581400" y="16764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TI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3581400" y="30480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295400" y="3124200"/>
                <a:ext cx="2438400" cy="228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VXS Crate</a:t>
                </a: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3429000" y="1676400"/>
                <a:ext cx="152400" cy="1371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SSP</a:t>
                </a:r>
              </a:p>
            </p:txBody>
          </p:sp>
        </p:grpSp>
        <p:sp>
          <p:nvSpPr>
            <p:cNvPr id="367" name="Rectangle 366"/>
            <p:cNvSpPr/>
            <p:nvPr/>
          </p:nvSpPr>
          <p:spPr bwMode="auto">
            <a:xfrm>
              <a:off x="1143000" y="1447800"/>
              <a:ext cx="2743200" cy="20574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5" name="Group 371"/>
          <p:cNvGrpSpPr/>
          <p:nvPr/>
        </p:nvGrpSpPr>
        <p:grpSpPr>
          <a:xfrm>
            <a:off x="3276600" y="3962400"/>
            <a:ext cx="2743200" cy="2057400"/>
            <a:chOff x="3276600" y="3962400"/>
            <a:chExt cx="2743200" cy="2057400"/>
          </a:xfrm>
        </p:grpSpPr>
        <p:grpSp>
          <p:nvGrpSpPr>
            <p:cNvPr id="6" name="Group 171"/>
            <p:cNvGrpSpPr/>
            <p:nvPr/>
          </p:nvGrpSpPr>
          <p:grpSpPr>
            <a:xfrm>
              <a:off x="3352800" y="4038600"/>
              <a:ext cx="2590800" cy="1905000"/>
              <a:chOff x="3962400" y="1676400"/>
              <a:chExt cx="2590800" cy="1905000"/>
            </a:xfrm>
          </p:grpSpPr>
          <p:sp>
            <p:nvSpPr>
              <p:cNvPr id="173" name="Rectangle 172"/>
              <p:cNvSpPr/>
              <p:nvPr/>
            </p:nvSpPr>
            <p:spPr bwMode="auto">
              <a:xfrm>
                <a:off x="3962400" y="1676400"/>
                <a:ext cx="2590800" cy="19050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40386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 bwMode="auto">
              <a:xfrm>
                <a:off x="4038600" y="1828800"/>
                <a:ext cx="152400" cy="1371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CPU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40386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41910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41910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41910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43434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 bwMode="auto">
              <a:xfrm>
                <a:off x="43434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43434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44958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44958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44958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46482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 bwMode="auto">
              <a:xfrm>
                <a:off x="46482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188" name="Rectangle 187"/>
              <p:cNvSpPr/>
              <p:nvPr/>
            </p:nvSpPr>
            <p:spPr bwMode="auto">
              <a:xfrm>
                <a:off x="46482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48006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 bwMode="auto">
              <a:xfrm>
                <a:off x="48006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48006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49530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49530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194" name="Rectangle 193"/>
              <p:cNvSpPr/>
              <p:nvPr/>
            </p:nvSpPr>
            <p:spPr bwMode="auto">
              <a:xfrm>
                <a:off x="49530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 bwMode="auto">
              <a:xfrm>
                <a:off x="51054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5105400" y="1828800"/>
                <a:ext cx="152400" cy="13716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CTP</a:t>
                </a:r>
              </a:p>
            </p:txBody>
          </p:sp>
          <p:sp>
            <p:nvSpPr>
              <p:cNvPr id="197" name="Rectangle 196"/>
              <p:cNvSpPr/>
              <p:nvPr/>
            </p:nvSpPr>
            <p:spPr bwMode="auto">
              <a:xfrm>
                <a:off x="51054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 bwMode="auto">
              <a:xfrm>
                <a:off x="52578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5257800" y="1828800"/>
                <a:ext cx="152400" cy="1371600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SD</a:t>
                </a: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52578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54102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54102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54102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55626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55626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 bwMode="auto">
              <a:xfrm>
                <a:off x="55626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57150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57150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57150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58674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58674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58674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60198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60198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60198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61722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6172200" y="1828800"/>
                <a:ext cx="152400" cy="1371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FADC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61722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6324600" y="1752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 bwMode="auto">
              <a:xfrm>
                <a:off x="6324600" y="18288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TI</a:t>
                </a: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6324600" y="32004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4038600" y="3276600"/>
                <a:ext cx="2438400" cy="228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VXS Crate</a:t>
                </a:r>
              </a:p>
            </p:txBody>
          </p:sp>
        </p:grpSp>
        <p:sp>
          <p:nvSpPr>
            <p:cNvPr id="371" name="Rectangle 370"/>
            <p:cNvSpPr/>
            <p:nvPr/>
          </p:nvSpPr>
          <p:spPr bwMode="auto">
            <a:xfrm>
              <a:off x="3276600" y="3962400"/>
              <a:ext cx="2743200" cy="20574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7" name="Group 369"/>
          <p:cNvGrpSpPr/>
          <p:nvPr/>
        </p:nvGrpSpPr>
        <p:grpSpPr>
          <a:xfrm>
            <a:off x="5410200" y="1447800"/>
            <a:ext cx="2743200" cy="2057400"/>
            <a:chOff x="5410200" y="1447800"/>
            <a:chExt cx="2743200" cy="2057400"/>
          </a:xfrm>
        </p:grpSpPr>
        <p:grpSp>
          <p:nvGrpSpPr>
            <p:cNvPr id="8" name="Group 233"/>
            <p:cNvGrpSpPr/>
            <p:nvPr/>
          </p:nvGrpSpPr>
          <p:grpSpPr>
            <a:xfrm>
              <a:off x="5486400" y="1524000"/>
              <a:ext cx="2590800" cy="1905000"/>
              <a:chOff x="5105400" y="1752600"/>
              <a:chExt cx="2590800" cy="1905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5105400" y="1752600"/>
                <a:ext cx="2590800" cy="19050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51816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5181600" y="1905000"/>
                <a:ext cx="152400" cy="1371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CPU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816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53340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53340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53340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54864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 bwMode="auto">
              <a:xfrm>
                <a:off x="54864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 bwMode="auto">
              <a:xfrm>
                <a:off x="54864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 bwMode="auto">
              <a:xfrm>
                <a:off x="56388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 bwMode="auto">
              <a:xfrm>
                <a:off x="56388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7912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57912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59436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59436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60960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 bwMode="auto">
              <a:xfrm>
                <a:off x="60960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 bwMode="auto">
              <a:xfrm>
                <a:off x="62484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62484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64008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6400800" y="1905000"/>
                <a:ext cx="152400" cy="1371600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SD</a:t>
                </a:r>
              </a:p>
            </p:txBody>
          </p:sp>
          <p:sp>
            <p:nvSpPr>
              <p:cNvPr id="149" name="Rectangle 148"/>
              <p:cNvSpPr/>
              <p:nvPr/>
            </p:nvSpPr>
            <p:spPr bwMode="auto">
              <a:xfrm>
                <a:off x="64008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 bwMode="auto">
              <a:xfrm>
                <a:off x="65532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65532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67056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67056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68580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68580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70104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0104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71628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71628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73152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 bwMode="auto">
              <a:xfrm>
                <a:off x="73152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7467600" y="18288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7467600" y="1905000"/>
                <a:ext cx="152400" cy="13716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TS</a:t>
                </a:r>
              </a:p>
            </p:txBody>
          </p:sp>
          <p:sp>
            <p:nvSpPr>
              <p:cNvPr id="170" name="Rectangle 169"/>
              <p:cNvSpPr/>
              <p:nvPr/>
            </p:nvSpPr>
            <p:spPr bwMode="auto">
              <a:xfrm>
                <a:off x="7467600" y="3276600"/>
                <a:ext cx="152400" cy="762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 bwMode="auto">
              <a:xfrm>
                <a:off x="5181600" y="3352800"/>
                <a:ext cx="2438400" cy="228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VXS Crate</a:t>
                </a: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56388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24" name="Rectangle 223"/>
              <p:cNvSpPr/>
              <p:nvPr/>
            </p:nvSpPr>
            <p:spPr bwMode="auto">
              <a:xfrm>
                <a:off x="57912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59436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60960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65532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67056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29" name="Rectangle 228"/>
              <p:cNvSpPr/>
              <p:nvPr/>
            </p:nvSpPr>
            <p:spPr bwMode="auto">
              <a:xfrm>
                <a:off x="68580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30" name="Rectangle 229"/>
              <p:cNvSpPr/>
              <p:nvPr/>
            </p:nvSpPr>
            <p:spPr bwMode="auto">
              <a:xfrm>
                <a:off x="70104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31" name="Rectangle 230"/>
              <p:cNvSpPr/>
              <p:nvPr/>
            </p:nvSpPr>
            <p:spPr bwMode="auto">
              <a:xfrm>
                <a:off x="71628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7315200" y="1905000"/>
                <a:ext cx="152400" cy="1371600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TD</a:t>
                </a: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6248400" y="1905000"/>
                <a:ext cx="152400" cy="1371600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effectLst/>
                    <a:latin typeface="+mj-lt"/>
                  </a:rPr>
                  <a:t>SD</a:t>
                </a:r>
              </a:p>
            </p:txBody>
          </p:sp>
        </p:grpSp>
        <p:sp>
          <p:nvSpPr>
            <p:cNvPr id="369" name="Rectangle 368"/>
            <p:cNvSpPr/>
            <p:nvPr/>
          </p:nvSpPr>
          <p:spPr bwMode="auto">
            <a:xfrm>
              <a:off x="5410200" y="1447800"/>
              <a:ext cx="2743200" cy="20574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cxnSp>
        <p:nvCxnSpPr>
          <p:cNvPr id="261" name="Elbow Connector 260"/>
          <p:cNvCxnSpPr>
            <a:stCxn id="232" idx="2"/>
            <a:endCxn id="220" idx="0"/>
          </p:cNvCxnSpPr>
          <p:nvPr/>
        </p:nvCxnSpPr>
        <p:spPr bwMode="auto">
          <a:xfrm rot="5400000">
            <a:off x="6210300" y="2628900"/>
            <a:ext cx="1143000" cy="19812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>
                <a:alpha val="25000"/>
              </a:srgb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Trigger Diagram</a:t>
            </a:r>
            <a:endParaRPr lang="en-US" dirty="0"/>
          </a:p>
        </p:txBody>
      </p:sp>
      <p:grpSp>
        <p:nvGrpSpPr>
          <p:cNvPr id="9" name="Group 375"/>
          <p:cNvGrpSpPr/>
          <p:nvPr/>
        </p:nvGrpSpPr>
        <p:grpSpPr>
          <a:xfrm>
            <a:off x="4495800" y="4114800"/>
            <a:ext cx="152400" cy="1524000"/>
            <a:chOff x="4648200" y="1828800"/>
            <a:chExt cx="152400" cy="15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3" name="Rectangle 372"/>
            <p:cNvSpPr/>
            <p:nvPr/>
          </p:nvSpPr>
          <p:spPr bwMode="auto">
            <a:xfrm>
              <a:off x="4648200" y="1828800"/>
              <a:ext cx="152400" cy="762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4648200" y="1905000"/>
              <a:ext cx="152400" cy="13716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effectLst/>
                  <a:latin typeface="+mj-lt"/>
                </a:rPr>
                <a:t>CTP</a:t>
              </a:r>
            </a:p>
          </p:txBody>
        </p:sp>
        <p:sp>
          <p:nvSpPr>
            <p:cNvPr id="375" name="Rectangle 374"/>
            <p:cNvSpPr/>
            <p:nvPr/>
          </p:nvSpPr>
          <p:spPr bwMode="auto">
            <a:xfrm>
              <a:off x="4648200" y="3276600"/>
              <a:ext cx="152400" cy="762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10" name="Group 375"/>
          <p:cNvGrpSpPr/>
          <p:nvPr/>
        </p:nvGrpSpPr>
        <p:grpSpPr>
          <a:xfrm>
            <a:off x="7848600" y="1600200"/>
            <a:ext cx="152400" cy="1524000"/>
            <a:chOff x="4648200" y="1828800"/>
            <a:chExt cx="152400" cy="15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5" name="Rectangle 234"/>
            <p:cNvSpPr/>
            <p:nvPr/>
          </p:nvSpPr>
          <p:spPr bwMode="auto">
            <a:xfrm>
              <a:off x="4648200" y="1828800"/>
              <a:ext cx="152400" cy="762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4648200" y="1905000"/>
              <a:ext cx="152400" cy="1371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TS</a:t>
              </a: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4648200" y="3276600"/>
              <a:ext cx="152400" cy="762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cxnSp>
        <p:nvCxnSpPr>
          <p:cNvPr id="258" name="Elbow Connector 257"/>
          <p:cNvCxnSpPr>
            <a:stCxn id="92" idx="0"/>
            <a:endCxn id="169" idx="0"/>
          </p:cNvCxnSpPr>
          <p:nvPr/>
        </p:nvCxnSpPr>
        <p:spPr bwMode="auto">
          <a:xfrm rot="5400000" flipH="1" flipV="1">
            <a:off x="5181600" y="-1066800"/>
            <a:ext cx="1588" cy="5486400"/>
          </a:xfrm>
          <a:prstGeom prst="bentConnector3">
            <a:avLst>
              <a:gd name="adj1" fmla="val 26883132"/>
            </a:avLst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41" name="Rectangular Callout 240"/>
          <p:cNvSpPr/>
          <p:nvPr/>
        </p:nvSpPr>
        <p:spPr bwMode="auto">
          <a:xfrm>
            <a:off x="6096000" y="4876800"/>
            <a:ext cx="2819400" cy="1371600"/>
          </a:xfrm>
          <a:prstGeom prst="wedgeRectCallout">
            <a:avLst>
              <a:gd name="adj1" fmla="val -180378"/>
              <a:gd name="adj2" fmla="val -203091"/>
            </a:avLst>
          </a:prstGeom>
          <a:solidFill>
            <a:schemeClr val="accent5">
              <a:lumMod val="40000"/>
              <a:lumOff val="60000"/>
              <a:alpha val="8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</a:rPr>
              <a:t>Global Trigger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</a:rPr>
              <a:t> Processor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600" dirty="0" smtClean="0"/>
              <a:t> Collect L1 data from SSPs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600" dirty="0" smtClean="0"/>
              <a:t> Calculate trigger equations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Transfer 32 bit trigger pattern to 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42" name="Striped Right Arrow 241"/>
          <p:cNvSpPr/>
          <p:nvPr/>
        </p:nvSpPr>
        <p:spPr bwMode="auto">
          <a:xfrm>
            <a:off x="1524000" y="1828800"/>
            <a:ext cx="914400" cy="304800"/>
          </a:xfrm>
          <a:prstGeom prst="stripedRightArrow">
            <a:avLst>
              <a:gd name="adj1" fmla="val 50000"/>
              <a:gd name="adj2" fmla="val 89759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43" name="Rectangular Callout 242"/>
          <p:cNvSpPr/>
          <p:nvPr/>
        </p:nvSpPr>
        <p:spPr bwMode="auto">
          <a:xfrm>
            <a:off x="304800" y="5638800"/>
            <a:ext cx="2819400" cy="609600"/>
          </a:xfrm>
          <a:prstGeom prst="wedgeRectCallout">
            <a:avLst>
              <a:gd name="adj1" fmla="val 5176"/>
              <a:gd name="adj2" fmla="val -656439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VXS Serial Link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32 bit @ 250 MHz: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8 Gbps</a:t>
            </a:r>
          </a:p>
        </p:txBody>
      </p:sp>
      <p:sp>
        <p:nvSpPr>
          <p:cNvPr id="239" name="Rectangular Callout 238"/>
          <p:cNvSpPr/>
          <p:nvPr/>
        </p:nvSpPr>
        <p:spPr bwMode="auto">
          <a:xfrm>
            <a:off x="304800" y="3810000"/>
            <a:ext cx="2819400" cy="1371600"/>
          </a:xfrm>
          <a:prstGeom prst="wedgeRectCallout">
            <a:avLst>
              <a:gd name="adj1" fmla="val -1413"/>
              <a:gd name="adj2" fmla="val -119558"/>
            </a:avLst>
          </a:prstGeom>
          <a:solidFill>
            <a:schemeClr val="accent3">
              <a:lumMod val="40000"/>
              <a:lumOff val="60000"/>
              <a:alpha val="8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</a:rPr>
              <a:t>Sub-System Processor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 smtClean="0"/>
              <a:t> Consolidates multiple crate subsystems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Report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total energy or hit pattern to GTP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45" name="Elbow Connector 244"/>
          <p:cNvCxnSpPr>
            <a:stCxn id="196" idx="0"/>
            <a:endCxn id="74" idx="2"/>
          </p:cNvCxnSpPr>
          <p:nvPr/>
        </p:nvCxnSpPr>
        <p:spPr bwMode="auto">
          <a:xfrm rot="16200000" flipV="1">
            <a:off x="2476500" y="2095500"/>
            <a:ext cx="1143000" cy="3048000"/>
          </a:xfrm>
          <a:prstGeom prst="bentConnector3">
            <a:avLst>
              <a:gd name="adj1" fmla="val 49036"/>
            </a:avLst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44" name="Rectangular Callout 243"/>
          <p:cNvSpPr/>
          <p:nvPr/>
        </p:nvSpPr>
        <p:spPr bwMode="auto">
          <a:xfrm>
            <a:off x="6096000" y="3810000"/>
            <a:ext cx="2819400" cy="609600"/>
          </a:xfrm>
          <a:prstGeom prst="wedgeRectCallout">
            <a:avLst>
              <a:gd name="adj1" fmla="val -3421"/>
              <a:gd name="adj2" fmla="val -464873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Copper Ribbon Cable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32 bit @ 250 MHz: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8 Gbps</a:t>
            </a:r>
          </a:p>
        </p:txBody>
      </p:sp>
      <p:pic>
        <p:nvPicPr>
          <p:cNvPr id="246" name="Picture 2" descr="C:\Temp\New Folder\IMG_5815.jpg"/>
          <p:cNvPicPr>
            <a:picLocks noChangeAspect="1" noChangeArrowheads="1"/>
          </p:cNvPicPr>
          <p:nvPr/>
        </p:nvPicPr>
        <p:blipFill>
          <a:blip r:embed="rId2" cstate="print"/>
          <a:srcRect l="1703" t="18163" r="6350" b="19422"/>
          <a:stretch>
            <a:fillRect/>
          </a:stretch>
        </p:blipFill>
        <p:spPr bwMode="auto">
          <a:xfrm>
            <a:off x="3886200" y="1371600"/>
            <a:ext cx="2828978" cy="144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9" name="TextBox 248"/>
          <p:cNvSpPr txBox="1"/>
          <p:nvPr/>
        </p:nvSpPr>
        <p:spPr>
          <a:xfrm>
            <a:off x="4876800" y="2895600"/>
            <a:ext cx="914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SSP</a:t>
            </a:r>
            <a:endParaRPr lang="en-US" dirty="0"/>
          </a:p>
        </p:txBody>
      </p:sp>
      <p:sp>
        <p:nvSpPr>
          <p:cNvPr id="237" name="Date Placeholder 236"/>
          <p:cNvSpPr>
            <a:spLocks noGrp="1"/>
          </p:cNvSpPr>
          <p:nvPr>
            <p:ph type="dt" sz="half" idx="4294967295"/>
          </p:nvPr>
        </p:nvSpPr>
        <p:spPr>
          <a:xfrm>
            <a:off x="6858000" y="6477000"/>
            <a:ext cx="1295400" cy="2895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7/9/2014</a:t>
            </a:r>
            <a:endParaRPr lang="en-US" dirty="0"/>
          </a:p>
        </p:txBody>
      </p:sp>
      <p:sp>
        <p:nvSpPr>
          <p:cNvPr id="240" name="Footer Placeholder 239"/>
          <p:cNvSpPr>
            <a:spLocks noGrp="1"/>
          </p:cNvSpPr>
          <p:nvPr>
            <p:ph type="ftr" sz="quarter" idx="4294967295"/>
          </p:nvPr>
        </p:nvSpPr>
        <p:spPr>
          <a:xfrm>
            <a:off x="2358479" y="6553200"/>
            <a:ext cx="4499521" cy="30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SoLID DAQ</a:t>
            </a:r>
            <a:endParaRPr lang="en-US" dirty="0"/>
          </a:p>
        </p:txBody>
      </p:sp>
      <p:sp>
        <p:nvSpPr>
          <p:cNvPr id="234" name="Slide Number Placeholder 2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979B-1502-4ACC-B5B0-E2415AF0F447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1460500" y="1470025"/>
            <a:ext cx="1612900" cy="1133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19" name="Rectangle 11"/>
          <p:cNvSpPr>
            <a:spLocks noChangeArrowheads="1"/>
          </p:cNvSpPr>
          <p:nvPr/>
        </p:nvSpPr>
        <p:spPr bwMode="auto">
          <a:xfrm>
            <a:off x="1620838" y="1739900"/>
            <a:ext cx="134937" cy="687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0080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665163" y="4298950"/>
            <a:ext cx="115887" cy="306388"/>
          </a:xfrm>
          <a:prstGeom prst="rect">
            <a:avLst/>
          </a:prstGeom>
          <a:solidFill>
            <a:srgbClr val="008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0080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21" name="Rectangle 13"/>
          <p:cNvSpPr>
            <a:spLocks noChangeArrowheads="1"/>
          </p:cNvSpPr>
          <p:nvPr/>
        </p:nvSpPr>
        <p:spPr bwMode="auto">
          <a:xfrm>
            <a:off x="654050" y="4735513"/>
            <a:ext cx="115888" cy="300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665163" y="5159375"/>
            <a:ext cx="100012" cy="3127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CC66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23" name="Rectangle 15"/>
          <p:cNvSpPr>
            <a:spLocks noChangeArrowheads="1"/>
          </p:cNvSpPr>
          <p:nvPr/>
        </p:nvSpPr>
        <p:spPr bwMode="auto">
          <a:xfrm>
            <a:off x="668338" y="5592763"/>
            <a:ext cx="100012" cy="2873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935038" y="4221163"/>
            <a:ext cx="92392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b="1" dirty="0"/>
              <a:t>fADC250</a:t>
            </a:r>
          </a:p>
        </p:txBody>
      </p:sp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923925" y="4657725"/>
            <a:ext cx="2528888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b="1" dirty="0"/>
              <a:t>CTP</a:t>
            </a:r>
            <a:r>
              <a:rPr lang="en-US" sz="1400" dirty="0"/>
              <a:t> Crate Trigger Processor </a:t>
            </a:r>
          </a:p>
        </p:txBody>
      </p:sp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900113" y="5516563"/>
            <a:ext cx="173831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/>
              <a:t> </a:t>
            </a:r>
            <a:r>
              <a:rPr lang="en-US" sz="1400" b="1" dirty="0"/>
              <a:t>TI</a:t>
            </a:r>
            <a:r>
              <a:rPr lang="en-US" sz="1400" dirty="0"/>
              <a:t> Trigger Interface</a:t>
            </a:r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935038" y="5121275"/>
            <a:ext cx="19113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b="1" dirty="0"/>
              <a:t>SD</a:t>
            </a:r>
            <a:r>
              <a:rPr lang="en-US" sz="1400" dirty="0"/>
              <a:t> Signal Distribution</a:t>
            </a:r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395288" y="1773238"/>
            <a:ext cx="8001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b="1" i="1" dirty="0"/>
              <a:t>Detector</a:t>
            </a:r>
          </a:p>
          <a:p>
            <a:pPr algn="ctr" eaLnBrk="0" hangingPunct="0"/>
            <a:r>
              <a:rPr lang="en-US" sz="1200" b="1" i="1" dirty="0"/>
              <a:t>Signals</a:t>
            </a:r>
          </a:p>
        </p:txBody>
      </p:sp>
      <p:sp>
        <p:nvSpPr>
          <p:cNvPr id="94229" name="WordArt 21"/>
          <p:cNvSpPr>
            <a:spLocks noChangeArrowheads="1" noChangeShapeType="1" noTextEdit="1"/>
          </p:cNvSpPr>
          <p:nvPr/>
        </p:nvSpPr>
        <p:spPr bwMode="auto">
          <a:xfrm rot="1443512">
            <a:off x="2074863" y="1239838"/>
            <a:ext cx="695325" cy="38576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  <a:ea typeface="Arial Black"/>
                <a:cs typeface="Arial Black"/>
              </a:rPr>
              <a:t>VXS Crate</a:t>
            </a:r>
          </a:p>
        </p:txBody>
      </p: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6645275" y="1431925"/>
            <a:ext cx="1612900" cy="1131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31" name="Rectangle 23"/>
          <p:cNvSpPr>
            <a:spLocks noChangeArrowheads="1"/>
          </p:cNvSpPr>
          <p:nvPr/>
        </p:nvSpPr>
        <p:spPr bwMode="auto">
          <a:xfrm>
            <a:off x="6805613" y="1700213"/>
            <a:ext cx="134937" cy="687387"/>
          </a:xfrm>
          <a:prstGeom prst="rect">
            <a:avLst/>
          </a:prstGeom>
          <a:solidFill>
            <a:srgbClr val="00FFFF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32" name="WordArt 24"/>
          <p:cNvSpPr>
            <a:spLocks noChangeArrowheads="1" noChangeShapeType="1" noTextEdit="1"/>
          </p:cNvSpPr>
          <p:nvPr/>
        </p:nvSpPr>
        <p:spPr bwMode="auto">
          <a:xfrm rot="1443512">
            <a:off x="7413625" y="1163638"/>
            <a:ext cx="695325" cy="38576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  <a:ea typeface="Arial Black"/>
                <a:cs typeface="Arial Black"/>
              </a:rPr>
              <a:t>VXS Crate</a:t>
            </a:r>
          </a:p>
        </p:txBody>
      </p:sp>
      <p:sp>
        <p:nvSpPr>
          <p:cNvPr id="94233" name="Rectangle 25"/>
          <p:cNvSpPr>
            <a:spLocks noChangeArrowheads="1"/>
          </p:cNvSpPr>
          <p:nvPr/>
        </p:nvSpPr>
        <p:spPr bwMode="auto">
          <a:xfrm>
            <a:off x="4627563" y="3305175"/>
            <a:ext cx="2074862" cy="1377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34" name="Rectangle 26"/>
          <p:cNvSpPr>
            <a:spLocks noChangeArrowheads="1"/>
          </p:cNvSpPr>
          <p:nvPr/>
        </p:nvSpPr>
        <p:spPr bwMode="auto">
          <a:xfrm>
            <a:off x="4859338" y="3536950"/>
            <a:ext cx="174625" cy="928688"/>
          </a:xfrm>
          <a:prstGeom prst="rect">
            <a:avLst/>
          </a:prstGeom>
          <a:solidFill>
            <a:srgbClr val="FF0066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35" name="WordArt 27"/>
          <p:cNvSpPr>
            <a:spLocks noChangeArrowheads="1" noChangeShapeType="1" noTextEdit="1"/>
          </p:cNvSpPr>
          <p:nvPr/>
        </p:nvSpPr>
        <p:spPr bwMode="auto">
          <a:xfrm rot="1443512">
            <a:off x="7272338" y="728663"/>
            <a:ext cx="1306512" cy="6238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Trigger Distribution Crate</a:t>
            </a:r>
          </a:p>
        </p:txBody>
      </p:sp>
      <p:sp>
        <p:nvSpPr>
          <p:cNvPr id="94236" name="WordArt 28"/>
          <p:cNvSpPr>
            <a:spLocks noChangeArrowheads="1" noChangeShapeType="1" noTextEdit="1"/>
          </p:cNvSpPr>
          <p:nvPr/>
        </p:nvSpPr>
        <p:spPr bwMode="auto">
          <a:xfrm rot="5400000">
            <a:off x="4810125" y="3814763"/>
            <a:ext cx="730250" cy="17145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1000" i="1" kern="10" dirty="0">
                <a:ln w="9525">
                  <a:solidFill>
                    <a:srgbClr val="CCFFCC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blurRad="63500" dist="38099" dir="2700000" algn="ctr" rotWithShape="0">
                    <a:srgbClr val="B2B2B2">
                      <a:alpha val="80000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SSP </a:t>
            </a:r>
          </a:p>
        </p:txBody>
      </p:sp>
      <p:sp>
        <p:nvSpPr>
          <p:cNvPr id="94237" name="Rectangle 29"/>
          <p:cNvSpPr>
            <a:spLocks noChangeArrowheads="1"/>
          </p:cNvSpPr>
          <p:nvPr/>
        </p:nvSpPr>
        <p:spPr bwMode="auto">
          <a:xfrm>
            <a:off x="5688013" y="3644900"/>
            <a:ext cx="171450" cy="1031875"/>
          </a:xfrm>
          <a:prstGeom prst="rect">
            <a:avLst/>
          </a:prstGeom>
          <a:solidFill>
            <a:srgbClr val="FFFF00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38" name="WordArt 30"/>
          <p:cNvSpPr>
            <a:spLocks noChangeArrowheads="1" noChangeShapeType="1" noTextEdit="1"/>
          </p:cNvSpPr>
          <p:nvPr/>
        </p:nvSpPr>
        <p:spPr bwMode="auto">
          <a:xfrm rot="5400000">
            <a:off x="5622925" y="3998913"/>
            <a:ext cx="806450" cy="17145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1000" i="1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blurRad="63500" dist="38099" dir="2700000" algn="ctr" rotWithShape="0">
                    <a:srgbClr val="B2B2B2">
                      <a:alpha val="80000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GTP </a:t>
            </a:r>
          </a:p>
        </p:txBody>
      </p:sp>
      <p:sp>
        <p:nvSpPr>
          <p:cNvPr id="94239" name="Text Box 31"/>
          <p:cNvSpPr txBox="1">
            <a:spLocks noChangeArrowheads="1"/>
          </p:cNvSpPr>
          <p:nvPr/>
        </p:nvSpPr>
        <p:spPr bwMode="auto">
          <a:xfrm>
            <a:off x="2916238" y="3357563"/>
            <a:ext cx="1568450" cy="639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b="1" i="1" dirty="0">
                <a:solidFill>
                  <a:schemeClr val="accent2"/>
                </a:solidFill>
              </a:rPr>
              <a:t>Fiber Optic Link</a:t>
            </a:r>
          </a:p>
          <a:p>
            <a:pPr algn="ctr" eaLnBrk="0" hangingPunct="0"/>
            <a:r>
              <a:rPr lang="en-US" sz="1200" b="1" i="1" dirty="0">
                <a:solidFill>
                  <a:schemeClr val="accent2"/>
                </a:solidFill>
              </a:rPr>
              <a:t>(~100 m)</a:t>
            </a:r>
          </a:p>
          <a:p>
            <a:pPr algn="ctr" eaLnBrk="0" hangingPunct="0"/>
            <a:r>
              <a:rPr lang="en-US" sz="1200" b="1" i="1" dirty="0">
                <a:solidFill>
                  <a:schemeClr val="accent2"/>
                </a:solidFill>
              </a:rPr>
              <a:t>(64bits @ 125 MHz)</a:t>
            </a:r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4705350" y="4379913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(8)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5572125" y="4567238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(2)</a:t>
            </a:r>
          </a:p>
        </p:txBody>
      </p:sp>
      <p:sp>
        <p:nvSpPr>
          <p:cNvPr id="94242" name="Text Box 34"/>
          <p:cNvSpPr txBox="1">
            <a:spLocks noChangeArrowheads="1"/>
          </p:cNvSpPr>
          <p:nvPr/>
        </p:nvSpPr>
        <p:spPr bwMode="auto">
          <a:xfrm>
            <a:off x="6624638" y="2384425"/>
            <a:ext cx="454025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dirty="0"/>
              <a:t>(12)</a:t>
            </a:r>
          </a:p>
        </p:txBody>
      </p:sp>
      <p:sp>
        <p:nvSpPr>
          <p:cNvPr id="94243" name="WordArt 35"/>
          <p:cNvSpPr>
            <a:spLocks noChangeArrowheads="1" noChangeShapeType="1" noTextEdit="1"/>
          </p:cNvSpPr>
          <p:nvPr/>
        </p:nvSpPr>
        <p:spPr bwMode="auto">
          <a:xfrm rot="5400000">
            <a:off x="6781800" y="1911350"/>
            <a:ext cx="382588" cy="115888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1000" i="1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blurRad="63500" dist="38099" dir="2700000" algn="ctr" rotWithShape="0">
                    <a:srgbClr val="B2B2B2">
                      <a:alpha val="80000"/>
                    </a:srgbClr>
                  </a:outerShdw>
                </a:effectLst>
                <a:latin typeface="Arial"/>
                <a:ea typeface="Arial"/>
                <a:cs typeface="Arial"/>
              </a:rPr>
              <a:t>TD </a:t>
            </a:r>
          </a:p>
        </p:txBody>
      </p:sp>
      <p:sp>
        <p:nvSpPr>
          <p:cNvPr id="94244" name="WordArt 36"/>
          <p:cNvSpPr>
            <a:spLocks noChangeArrowheads="1" noChangeShapeType="1" noTextEdit="1"/>
          </p:cNvSpPr>
          <p:nvPr/>
        </p:nvSpPr>
        <p:spPr bwMode="auto">
          <a:xfrm rot="5400000">
            <a:off x="7780338" y="2141538"/>
            <a:ext cx="382587" cy="115887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1000" i="1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blurRad="63500" dist="38099" dir="2700000" algn="ctr" rotWithShape="0">
                    <a:srgbClr val="B2B2B2">
                      <a:alpha val="80000"/>
                    </a:srgbClr>
                  </a:outerShdw>
                </a:effectLst>
                <a:latin typeface="Arial"/>
                <a:ea typeface="Arial"/>
                <a:cs typeface="Arial"/>
              </a:rPr>
              <a:t>TS</a:t>
            </a:r>
          </a:p>
        </p:txBody>
      </p:sp>
      <p:sp>
        <p:nvSpPr>
          <p:cNvPr id="94245" name="Rectangle 37"/>
          <p:cNvSpPr>
            <a:spLocks noChangeArrowheads="1"/>
          </p:cNvSpPr>
          <p:nvPr/>
        </p:nvSpPr>
        <p:spPr bwMode="auto">
          <a:xfrm>
            <a:off x="2159000" y="1844675"/>
            <a:ext cx="125413" cy="687388"/>
          </a:xfrm>
          <a:prstGeom prst="rect">
            <a:avLst/>
          </a:prstGeom>
          <a:solidFill>
            <a:srgbClr val="996600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46" name="Rectangle 38"/>
          <p:cNvSpPr>
            <a:spLocks noChangeArrowheads="1"/>
          </p:cNvSpPr>
          <p:nvPr/>
        </p:nvSpPr>
        <p:spPr bwMode="auto">
          <a:xfrm>
            <a:off x="2306638" y="1892300"/>
            <a:ext cx="134937" cy="687388"/>
          </a:xfrm>
          <a:prstGeom prst="rect">
            <a:avLst/>
          </a:prstGeom>
          <a:solidFill>
            <a:srgbClr val="993300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CC66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47" name="Text Box 39"/>
          <p:cNvSpPr txBox="1">
            <a:spLocks noChangeArrowheads="1"/>
          </p:cNvSpPr>
          <p:nvPr/>
        </p:nvSpPr>
        <p:spPr bwMode="auto">
          <a:xfrm>
            <a:off x="7812088" y="2600325"/>
            <a:ext cx="369887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dirty="0"/>
              <a:t>(1)</a:t>
            </a:r>
          </a:p>
        </p:txBody>
      </p:sp>
      <p:sp>
        <p:nvSpPr>
          <p:cNvPr id="94248" name="Rectangle 40"/>
          <p:cNvSpPr>
            <a:spLocks noChangeArrowheads="1"/>
          </p:cNvSpPr>
          <p:nvPr/>
        </p:nvSpPr>
        <p:spPr bwMode="auto">
          <a:xfrm>
            <a:off x="7299325" y="1816100"/>
            <a:ext cx="134938" cy="687388"/>
          </a:xfrm>
          <a:prstGeom prst="rect">
            <a:avLst/>
          </a:prstGeom>
          <a:solidFill>
            <a:srgbClr val="993300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CC6600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49" name="Rectangle 41"/>
          <p:cNvSpPr>
            <a:spLocks noChangeArrowheads="1"/>
          </p:cNvSpPr>
          <p:nvPr/>
        </p:nvSpPr>
        <p:spPr bwMode="auto">
          <a:xfrm>
            <a:off x="7885113" y="1916113"/>
            <a:ext cx="133350" cy="687387"/>
          </a:xfrm>
          <a:prstGeom prst="rect">
            <a:avLst/>
          </a:prstGeom>
          <a:solidFill>
            <a:srgbClr val="0000FF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rgbClr val="1658FC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50" name="WordArt 42"/>
          <p:cNvSpPr>
            <a:spLocks noChangeArrowheads="1" noChangeShapeType="1" noTextEdit="1"/>
          </p:cNvSpPr>
          <p:nvPr/>
        </p:nvSpPr>
        <p:spPr bwMode="auto">
          <a:xfrm rot="5400000">
            <a:off x="7780338" y="2141538"/>
            <a:ext cx="382587" cy="115887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1000" i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blurRad="63500" dist="38099" dir="2700000" algn="ctr" rotWithShape="0">
                    <a:srgbClr val="B2B2B2">
                      <a:alpha val="80000"/>
                    </a:srgbClr>
                  </a:outerShdw>
                </a:effectLst>
                <a:latin typeface="Arial"/>
                <a:ea typeface="Arial"/>
                <a:cs typeface="Arial"/>
              </a:rPr>
              <a:t>TS</a:t>
            </a:r>
          </a:p>
        </p:txBody>
      </p:sp>
      <p:sp>
        <p:nvSpPr>
          <p:cNvPr id="94251" name="WordArt 43"/>
          <p:cNvSpPr>
            <a:spLocks noChangeArrowheads="1" noChangeShapeType="1" noTextEdit="1"/>
          </p:cNvSpPr>
          <p:nvPr/>
        </p:nvSpPr>
        <p:spPr bwMode="auto">
          <a:xfrm rot="1443512">
            <a:off x="5549900" y="2997200"/>
            <a:ext cx="695325" cy="3857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  <a:ea typeface="Arial Black"/>
                <a:cs typeface="Arial Black"/>
              </a:rPr>
              <a:t>VXS Crate</a:t>
            </a:r>
          </a:p>
        </p:txBody>
      </p:sp>
      <p:sp>
        <p:nvSpPr>
          <p:cNvPr id="94252" name="Rectangle 44"/>
          <p:cNvSpPr>
            <a:spLocks noChangeArrowheads="1"/>
          </p:cNvSpPr>
          <p:nvPr/>
        </p:nvSpPr>
        <p:spPr bwMode="auto">
          <a:xfrm>
            <a:off x="2843213" y="1952625"/>
            <a:ext cx="134937" cy="687388"/>
          </a:xfrm>
          <a:prstGeom prst="rect">
            <a:avLst/>
          </a:prstGeom>
          <a:solidFill>
            <a:schemeClr val="folHlink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53" name="Rectangle 45"/>
          <p:cNvSpPr>
            <a:spLocks noChangeArrowheads="1"/>
          </p:cNvSpPr>
          <p:nvPr/>
        </p:nvSpPr>
        <p:spPr bwMode="auto">
          <a:xfrm>
            <a:off x="2987675" y="1592263"/>
            <a:ext cx="36513" cy="1082675"/>
          </a:xfrm>
          <a:prstGeom prst="rect">
            <a:avLst/>
          </a:prstGeom>
          <a:solidFill>
            <a:schemeClr val="accent1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54" name="Freeform 46"/>
          <p:cNvSpPr>
            <a:spLocks/>
          </p:cNvSpPr>
          <p:nvPr/>
        </p:nvSpPr>
        <p:spPr bwMode="auto">
          <a:xfrm rot="-665623">
            <a:off x="684213" y="2312988"/>
            <a:ext cx="612775" cy="492125"/>
          </a:xfrm>
          <a:custGeom>
            <a:avLst/>
            <a:gdLst/>
            <a:ahLst/>
            <a:cxnLst>
              <a:cxn ang="0">
                <a:pos x="0" y="227"/>
              </a:cxn>
              <a:cxn ang="0">
                <a:pos x="114" y="182"/>
              </a:cxn>
              <a:cxn ang="0">
                <a:pos x="159" y="295"/>
              </a:cxn>
              <a:cxn ang="0">
                <a:pos x="250" y="91"/>
              </a:cxn>
              <a:cxn ang="0">
                <a:pos x="386" y="0"/>
              </a:cxn>
            </a:cxnLst>
            <a:rect l="0" t="0" r="r" b="b"/>
            <a:pathLst>
              <a:path w="386" h="310">
                <a:moveTo>
                  <a:pt x="0" y="227"/>
                </a:moveTo>
                <a:cubicBezTo>
                  <a:pt x="43" y="199"/>
                  <a:pt x="87" y="171"/>
                  <a:pt x="114" y="182"/>
                </a:cubicBezTo>
                <a:cubicBezTo>
                  <a:pt x="141" y="193"/>
                  <a:pt x="136" y="310"/>
                  <a:pt x="159" y="295"/>
                </a:cubicBezTo>
                <a:cubicBezTo>
                  <a:pt x="182" y="280"/>
                  <a:pt x="212" y="140"/>
                  <a:pt x="250" y="91"/>
                </a:cubicBezTo>
                <a:cubicBezTo>
                  <a:pt x="288" y="42"/>
                  <a:pt x="363" y="19"/>
                  <a:pt x="386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55" name="Line 47"/>
          <p:cNvSpPr>
            <a:spLocks noChangeShapeType="1"/>
          </p:cNvSpPr>
          <p:nvPr/>
        </p:nvSpPr>
        <p:spPr bwMode="auto">
          <a:xfrm flipV="1">
            <a:off x="1187450" y="1989138"/>
            <a:ext cx="468313" cy="431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56" name="Freeform 48"/>
          <p:cNvSpPr>
            <a:spLocks/>
          </p:cNvSpPr>
          <p:nvPr/>
        </p:nvSpPr>
        <p:spPr bwMode="auto">
          <a:xfrm>
            <a:off x="2003425" y="2312988"/>
            <a:ext cx="2928938" cy="2303462"/>
          </a:xfrm>
          <a:custGeom>
            <a:avLst/>
            <a:gdLst/>
            <a:ahLst/>
            <a:cxnLst>
              <a:cxn ang="0">
                <a:pos x="144" y="0"/>
              </a:cxn>
              <a:cxn ang="0">
                <a:pos x="8" y="567"/>
              </a:cxn>
              <a:cxn ang="0">
                <a:pos x="98" y="726"/>
              </a:cxn>
              <a:cxn ang="0">
                <a:pos x="439" y="771"/>
              </a:cxn>
              <a:cxn ang="0">
                <a:pos x="1232" y="1406"/>
              </a:cxn>
              <a:cxn ang="0">
                <a:pos x="2253" y="1043"/>
              </a:cxn>
            </a:cxnLst>
            <a:rect l="0" t="0" r="r" b="b"/>
            <a:pathLst>
              <a:path w="2253" h="1451">
                <a:moveTo>
                  <a:pt x="144" y="0"/>
                </a:moveTo>
                <a:cubicBezTo>
                  <a:pt x="80" y="223"/>
                  <a:pt x="16" y="446"/>
                  <a:pt x="8" y="567"/>
                </a:cubicBezTo>
                <a:cubicBezTo>
                  <a:pt x="0" y="688"/>
                  <a:pt x="26" y="692"/>
                  <a:pt x="98" y="726"/>
                </a:cubicBezTo>
                <a:cubicBezTo>
                  <a:pt x="170" y="760"/>
                  <a:pt x="250" y="658"/>
                  <a:pt x="439" y="771"/>
                </a:cubicBezTo>
                <a:cubicBezTo>
                  <a:pt x="628" y="884"/>
                  <a:pt x="930" y="1361"/>
                  <a:pt x="1232" y="1406"/>
                </a:cubicBezTo>
                <a:cubicBezTo>
                  <a:pt x="1534" y="1451"/>
                  <a:pt x="2132" y="1066"/>
                  <a:pt x="2253" y="1043"/>
                </a:cubicBez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diamond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57" name="Line 49"/>
          <p:cNvSpPr>
            <a:spLocks noChangeShapeType="1"/>
          </p:cNvSpPr>
          <p:nvPr/>
        </p:nvSpPr>
        <p:spPr bwMode="auto">
          <a:xfrm>
            <a:off x="2124075" y="1628775"/>
            <a:ext cx="215900" cy="365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58" name="Line 50"/>
          <p:cNvSpPr>
            <a:spLocks noChangeShapeType="1"/>
          </p:cNvSpPr>
          <p:nvPr/>
        </p:nvSpPr>
        <p:spPr bwMode="auto">
          <a:xfrm flipH="1" flipV="1">
            <a:off x="2808288" y="1773238"/>
            <a:ext cx="142875" cy="34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59" name="Line 51"/>
          <p:cNvSpPr>
            <a:spLocks noChangeShapeType="1"/>
          </p:cNvSpPr>
          <p:nvPr/>
        </p:nvSpPr>
        <p:spPr bwMode="auto">
          <a:xfrm>
            <a:off x="5449888" y="3413125"/>
            <a:ext cx="382587" cy="873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60" name="Text Box 52"/>
          <p:cNvSpPr txBox="1">
            <a:spLocks noChangeArrowheads="1"/>
          </p:cNvSpPr>
          <p:nvPr/>
        </p:nvSpPr>
        <p:spPr bwMode="auto">
          <a:xfrm>
            <a:off x="7092950" y="4760913"/>
            <a:ext cx="1744663" cy="639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b="1" i="1" dirty="0"/>
              <a:t>Copper Ribbon Cable</a:t>
            </a:r>
          </a:p>
          <a:p>
            <a:pPr algn="ctr" eaLnBrk="0" hangingPunct="0"/>
            <a:r>
              <a:rPr lang="en-US" sz="1200" b="1" i="1" dirty="0"/>
              <a:t>(~1.5 m)</a:t>
            </a:r>
          </a:p>
          <a:p>
            <a:pPr algn="ctr" eaLnBrk="0" hangingPunct="0"/>
            <a:r>
              <a:rPr lang="en-US" sz="1200" b="1" i="1" dirty="0"/>
              <a:t>(32bits @ 250 MHz)</a:t>
            </a:r>
          </a:p>
        </p:txBody>
      </p:sp>
      <p:sp>
        <p:nvSpPr>
          <p:cNvPr id="94261" name="Rectangle 53"/>
          <p:cNvSpPr>
            <a:spLocks noChangeArrowheads="1"/>
          </p:cNvSpPr>
          <p:nvPr/>
        </p:nvSpPr>
        <p:spPr bwMode="auto">
          <a:xfrm>
            <a:off x="6443663" y="3789363"/>
            <a:ext cx="134937" cy="974725"/>
          </a:xfrm>
          <a:prstGeom prst="rect">
            <a:avLst/>
          </a:prstGeom>
          <a:solidFill>
            <a:schemeClr val="folHlink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62" name="Rectangle 54"/>
          <p:cNvSpPr>
            <a:spLocks noChangeArrowheads="1"/>
          </p:cNvSpPr>
          <p:nvPr/>
        </p:nvSpPr>
        <p:spPr bwMode="auto">
          <a:xfrm>
            <a:off x="6588125" y="3465513"/>
            <a:ext cx="36513" cy="1333500"/>
          </a:xfrm>
          <a:prstGeom prst="rect">
            <a:avLst/>
          </a:prstGeom>
          <a:solidFill>
            <a:schemeClr val="accent1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63" name="Line 55"/>
          <p:cNvSpPr>
            <a:spLocks noChangeShapeType="1"/>
          </p:cNvSpPr>
          <p:nvPr/>
        </p:nvSpPr>
        <p:spPr bwMode="auto">
          <a:xfrm flipH="1" flipV="1">
            <a:off x="6227763" y="3644900"/>
            <a:ext cx="323850" cy="71438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64" name="Line 56"/>
          <p:cNvSpPr>
            <a:spLocks noChangeShapeType="1"/>
          </p:cNvSpPr>
          <p:nvPr/>
        </p:nvSpPr>
        <p:spPr bwMode="auto">
          <a:xfrm flipH="1" flipV="1">
            <a:off x="7775575" y="1665288"/>
            <a:ext cx="323850" cy="714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65" name="Rectangle 57"/>
          <p:cNvSpPr>
            <a:spLocks noChangeArrowheads="1"/>
          </p:cNvSpPr>
          <p:nvPr/>
        </p:nvSpPr>
        <p:spPr bwMode="auto">
          <a:xfrm>
            <a:off x="8172450" y="1520825"/>
            <a:ext cx="36513" cy="1152525"/>
          </a:xfrm>
          <a:prstGeom prst="rect">
            <a:avLst/>
          </a:prstGeom>
          <a:solidFill>
            <a:schemeClr val="accent1"/>
          </a:solidFill>
          <a:ln w="12700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 dirty="0"/>
          </a:p>
        </p:txBody>
      </p:sp>
      <p:sp>
        <p:nvSpPr>
          <p:cNvPr id="94266" name="Line 58"/>
          <p:cNvSpPr>
            <a:spLocks noChangeShapeType="1"/>
          </p:cNvSpPr>
          <p:nvPr/>
        </p:nvSpPr>
        <p:spPr bwMode="auto">
          <a:xfrm flipH="1" flipV="1">
            <a:off x="7308850" y="1592263"/>
            <a:ext cx="250825" cy="3651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67" name="Freeform 59"/>
          <p:cNvSpPr>
            <a:spLocks/>
          </p:cNvSpPr>
          <p:nvPr/>
        </p:nvSpPr>
        <p:spPr bwMode="auto">
          <a:xfrm>
            <a:off x="6516688" y="2205038"/>
            <a:ext cx="760412" cy="2214562"/>
          </a:xfrm>
          <a:custGeom>
            <a:avLst/>
            <a:gdLst/>
            <a:ahLst/>
            <a:cxnLst>
              <a:cxn ang="0">
                <a:pos x="204" y="0"/>
              </a:cxn>
              <a:cxn ang="0">
                <a:pos x="90" y="204"/>
              </a:cxn>
              <a:cxn ang="0">
                <a:pos x="249" y="408"/>
              </a:cxn>
              <a:cxn ang="0">
                <a:pos x="453" y="680"/>
              </a:cxn>
              <a:cxn ang="0">
                <a:pos x="408" y="1089"/>
              </a:cxn>
              <a:cxn ang="0">
                <a:pos x="136" y="1361"/>
              </a:cxn>
              <a:cxn ang="0">
                <a:pos x="0" y="1293"/>
              </a:cxn>
            </a:cxnLst>
            <a:rect l="0" t="0" r="r" b="b"/>
            <a:pathLst>
              <a:path w="479" h="1395">
                <a:moveTo>
                  <a:pt x="204" y="0"/>
                </a:moveTo>
                <a:cubicBezTo>
                  <a:pt x="143" y="68"/>
                  <a:pt x="83" y="136"/>
                  <a:pt x="90" y="204"/>
                </a:cubicBezTo>
                <a:cubicBezTo>
                  <a:pt x="97" y="272"/>
                  <a:pt x="189" y="329"/>
                  <a:pt x="249" y="408"/>
                </a:cubicBezTo>
                <a:cubicBezTo>
                  <a:pt x="309" y="487"/>
                  <a:pt x="427" y="567"/>
                  <a:pt x="453" y="680"/>
                </a:cubicBezTo>
                <a:cubicBezTo>
                  <a:pt x="479" y="793"/>
                  <a:pt x="461" y="976"/>
                  <a:pt x="408" y="1089"/>
                </a:cubicBezTo>
                <a:cubicBezTo>
                  <a:pt x="355" y="1202"/>
                  <a:pt x="204" y="1327"/>
                  <a:pt x="136" y="1361"/>
                </a:cubicBezTo>
                <a:cubicBezTo>
                  <a:pt x="68" y="1395"/>
                  <a:pt x="11" y="1312"/>
                  <a:pt x="0" y="1293"/>
                </a:cubicBez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oval" w="sm" len="sm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68" name="Freeform 60"/>
          <p:cNvSpPr>
            <a:spLocks/>
          </p:cNvSpPr>
          <p:nvPr/>
        </p:nvSpPr>
        <p:spPr bwMode="auto">
          <a:xfrm>
            <a:off x="5280025" y="2528888"/>
            <a:ext cx="2640013" cy="2814637"/>
          </a:xfrm>
          <a:custGeom>
            <a:avLst/>
            <a:gdLst/>
            <a:ahLst/>
            <a:cxnLst>
              <a:cxn ang="0">
                <a:pos x="302" y="1089"/>
              </a:cxn>
              <a:cxn ang="0">
                <a:pos x="30" y="1429"/>
              </a:cxn>
              <a:cxn ang="0">
                <a:pos x="121" y="1656"/>
              </a:cxn>
              <a:cxn ang="0">
                <a:pos x="643" y="1769"/>
              </a:cxn>
              <a:cxn ang="0">
                <a:pos x="960" y="1633"/>
              </a:cxn>
              <a:cxn ang="0">
                <a:pos x="1414" y="953"/>
              </a:cxn>
              <a:cxn ang="0">
                <a:pos x="1459" y="476"/>
              </a:cxn>
              <a:cxn ang="0">
                <a:pos x="1663" y="0"/>
              </a:cxn>
            </a:cxnLst>
            <a:rect l="0" t="0" r="r" b="b"/>
            <a:pathLst>
              <a:path w="1663" h="1773">
                <a:moveTo>
                  <a:pt x="302" y="1089"/>
                </a:moveTo>
                <a:cubicBezTo>
                  <a:pt x="181" y="1212"/>
                  <a:pt x="60" y="1335"/>
                  <a:pt x="30" y="1429"/>
                </a:cubicBezTo>
                <a:cubicBezTo>
                  <a:pt x="0" y="1523"/>
                  <a:pt x="19" y="1599"/>
                  <a:pt x="121" y="1656"/>
                </a:cubicBezTo>
                <a:cubicBezTo>
                  <a:pt x="223" y="1713"/>
                  <a:pt x="503" y="1773"/>
                  <a:pt x="643" y="1769"/>
                </a:cubicBezTo>
                <a:cubicBezTo>
                  <a:pt x="783" y="1765"/>
                  <a:pt x="832" y="1769"/>
                  <a:pt x="960" y="1633"/>
                </a:cubicBezTo>
                <a:cubicBezTo>
                  <a:pt x="1088" y="1497"/>
                  <a:pt x="1331" y="1146"/>
                  <a:pt x="1414" y="953"/>
                </a:cubicBezTo>
                <a:cubicBezTo>
                  <a:pt x="1497" y="760"/>
                  <a:pt x="1418" y="635"/>
                  <a:pt x="1459" y="476"/>
                </a:cubicBezTo>
                <a:cubicBezTo>
                  <a:pt x="1500" y="317"/>
                  <a:pt x="1581" y="158"/>
                  <a:pt x="1663" y="0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oval" w="sm" len="sm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69" name="Freeform 61"/>
          <p:cNvSpPr>
            <a:spLocks/>
          </p:cNvSpPr>
          <p:nvPr/>
        </p:nvSpPr>
        <p:spPr bwMode="auto">
          <a:xfrm>
            <a:off x="2717800" y="1952625"/>
            <a:ext cx="4159250" cy="1260475"/>
          </a:xfrm>
          <a:custGeom>
            <a:avLst/>
            <a:gdLst/>
            <a:ahLst/>
            <a:cxnLst>
              <a:cxn ang="0">
                <a:pos x="2620" y="0"/>
              </a:cxn>
              <a:cxn ang="0">
                <a:pos x="2438" y="204"/>
              </a:cxn>
              <a:cxn ang="0">
                <a:pos x="1690" y="114"/>
              </a:cxn>
              <a:cxn ang="0">
                <a:pos x="1191" y="136"/>
              </a:cxn>
              <a:cxn ang="0">
                <a:pos x="624" y="431"/>
              </a:cxn>
              <a:cxn ang="0">
                <a:pos x="306" y="749"/>
              </a:cxn>
              <a:cxn ang="0">
                <a:pos x="34" y="703"/>
              </a:cxn>
              <a:cxn ang="0">
                <a:pos x="102" y="295"/>
              </a:cxn>
            </a:cxnLst>
            <a:rect l="0" t="0" r="r" b="b"/>
            <a:pathLst>
              <a:path w="2620" h="794">
                <a:moveTo>
                  <a:pt x="2620" y="0"/>
                </a:moveTo>
                <a:cubicBezTo>
                  <a:pt x="2606" y="92"/>
                  <a:pt x="2593" y="185"/>
                  <a:pt x="2438" y="204"/>
                </a:cubicBezTo>
                <a:cubicBezTo>
                  <a:pt x="2283" y="223"/>
                  <a:pt x="1898" y="125"/>
                  <a:pt x="1690" y="114"/>
                </a:cubicBezTo>
                <a:cubicBezTo>
                  <a:pt x="1482" y="103"/>
                  <a:pt x="1369" y="83"/>
                  <a:pt x="1191" y="136"/>
                </a:cubicBezTo>
                <a:cubicBezTo>
                  <a:pt x="1013" y="189"/>
                  <a:pt x="771" y="329"/>
                  <a:pt x="624" y="431"/>
                </a:cubicBezTo>
                <a:cubicBezTo>
                  <a:pt x="477" y="533"/>
                  <a:pt x="404" y="704"/>
                  <a:pt x="306" y="749"/>
                </a:cubicBezTo>
                <a:cubicBezTo>
                  <a:pt x="208" y="794"/>
                  <a:pt x="68" y="779"/>
                  <a:pt x="34" y="703"/>
                </a:cubicBezTo>
                <a:cubicBezTo>
                  <a:pt x="0" y="627"/>
                  <a:pt x="79" y="374"/>
                  <a:pt x="102" y="295"/>
                </a:cubicBezTo>
              </a:path>
            </a:pathLst>
          </a:custGeom>
          <a:noFill/>
          <a:ln w="22225" cap="flat" cmpd="sng">
            <a:solidFill>
              <a:schemeClr val="accent2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70" name="Text Box 62"/>
          <p:cNvSpPr txBox="1">
            <a:spLocks noChangeArrowheads="1"/>
          </p:cNvSpPr>
          <p:nvPr/>
        </p:nvSpPr>
        <p:spPr bwMode="auto">
          <a:xfrm>
            <a:off x="5040313" y="2276475"/>
            <a:ext cx="1517650" cy="639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b="1" i="1" dirty="0">
                <a:solidFill>
                  <a:schemeClr val="accent2"/>
                </a:solidFill>
              </a:rPr>
              <a:t>Fiber Optic Links</a:t>
            </a:r>
          </a:p>
          <a:p>
            <a:pPr algn="ctr" eaLnBrk="0" hangingPunct="0"/>
            <a:r>
              <a:rPr lang="en-US" sz="1200" b="1" i="1" dirty="0">
                <a:solidFill>
                  <a:schemeClr val="accent2"/>
                </a:solidFill>
              </a:rPr>
              <a:t>Clock/Trigger</a:t>
            </a:r>
          </a:p>
          <a:p>
            <a:pPr algn="ctr" eaLnBrk="0" hangingPunct="0"/>
            <a:r>
              <a:rPr lang="en-US" sz="1200" b="1" i="1" dirty="0">
                <a:solidFill>
                  <a:schemeClr val="accent2"/>
                </a:solidFill>
              </a:rPr>
              <a:t>(16bits @ 62.5MHz</a:t>
            </a:r>
          </a:p>
        </p:txBody>
      </p:sp>
      <p:sp>
        <p:nvSpPr>
          <p:cNvPr id="94271" name="WordArt 63"/>
          <p:cNvSpPr>
            <a:spLocks noChangeArrowheads="1" noChangeShapeType="1" noTextEdit="1"/>
          </p:cNvSpPr>
          <p:nvPr/>
        </p:nvSpPr>
        <p:spPr bwMode="auto">
          <a:xfrm rot="1774848">
            <a:off x="4464050" y="5029200"/>
            <a:ext cx="1306513" cy="6238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Global Trigger Crate</a:t>
            </a:r>
          </a:p>
        </p:txBody>
      </p:sp>
      <p:sp>
        <p:nvSpPr>
          <p:cNvPr id="94272" name="WordArt 64"/>
          <p:cNvSpPr>
            <a:spLocks noChangeArrowheads="1" noChangeShapeType="1" noTextEdit="1"/>
          </p:cNvSpPr>
          <p:nvPr/>
        </p:nvSpPr>
        <p:spPr bwMode="auto">
          <a:xfrm rot="1563895">
            <a:off x="2124075" y="657225"/>
            <a:ext cx="1306513" cy="6238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70648"/>
              </a:avLst>
            </a:prstTxWarp>
          </a:bodyPr>
          <a:lstStyle/>
          <a:p>
            <a:pPr algn="ctr"/>
            <a:r>
              <a:rPr lang="en-US" sz="1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Front-End Crate</a:t>
            </a:r>
          </a:p>
        </p:txBody>
      </p:sp>
      <p:sp>
        <p:nvSpPr>
          <p:cNvPr id="94273" name="Line 65"/>
          <p:cNvSpPr>
            <a:spLocks noChangeShapeType="1"/>
          </p:cNvSpPr>
          <p:nvPr/>
        </p:nvSpPr>
        <p:spPr bwMode="auto">
          <a:xfrm>
            <a:off x="684213" y="6057900"/>
            <a:ext cx="215900" cy="365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274" name="Text Box 66"/>
          <p:cNvSpPr txBox="1">
            <a:spLocks noChangeArrowheads="1"/>
          </p:cNvSpPr>
          <p:nvPr/>
        </p:nvSpPr>
        <p:spPr bwMode="auto">
          <a:xfrm>
            <a:off x="900113" y="5913438"/>
            <a:ext cx="14684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/>
              <a:t> </a:t>
            </a:r>
            <a:r>
              <a:rPr lang="en-US" sz="1400" b="1" dirty="0"/>
              <a:t>VXS </a:t>
            </a:r>
            <a:r>
              <a:rPr lang="en-US" sz="1400" dirty="0"/>
              <a:t>Backplane</a:t>
            </a:r>
          </a:p>
        </p:txBody>
      </p:sp>
      <p:sp>
        <p:nvSpPr>
          <p:cNvPr id="94275" name="Text Box 67"/>
          <p:cNvSpPr txBox="1">
            <a:spLocks noChangeArrowheads="1"/>
          </p:cNvSpPr>
          <p:nvPr/>
        </p:nvSpPr>
        <p:spPr bwMode="auto">
          <a:xfrm>
            <a:off x="1368425" y="2420938"/>
            <a:ext cx="49847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(16)</a:t>
            </a:r>
          </a:p>
        </p:txBody>
      </p:sp>
      <p:sp>
        <p:nvSpPr>
          <p:cNvPr id="94276" name="Text Box 68"/>
          <p:cNvSpPr txBox="1">
            <a:spLocks noChangeArrowheads="1"/>
          </p:cNvSpPr>
          <p:nvPr/>
        </p:nvSpPr>
        <p:spPr bwMode="auto">
          <a:xfrm>
            <a:off x="2051050" y="2565400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(1)</a:t>
            </a:r>
          </a:p>
        </p:txBody>
      </p:sp>
      <p:sp>
        <p:nvSpPr>
          <p:cNvPr id="94277" name="Text Box 69"/>
          <p:cNvSpPr txBox="1">
            <a:spLocks noChangeArrowheads="1"/>
          </p:cNvSpPr>
          <p:nvPr/>
        </p:nvSpPr>
        <p:spPr bwMode="auto">
          <a:xfrm>
            <a:off x="2303463" y="2600325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(1)</a:t>
            </a:r>
          </a:p>
        </p:txBody>
      </p:sp>
      <p:sp>
        <p:nvSpPr>
          <p:cNvPr id="94278" name="Text Box 70"/>
          <p:cNvSpPr txBox="1">
            <a:spLocks noChangeArrowheads="1"/>
          </p:cNvSpPr>
          <p:nvPr/>
        </p:nvSpPr>
        <p:spPr bwMode="auto">
          <a:xfrm>
            <a:off x="2735263" y="2708275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(1)</a:t>
            </a:r>
          </a:p>
        </p:txBody>
      </p:sp>
      <p:sp>
        <p:nvSpPr>
          <p:cNvPr id="94279" name="Text Box 71"/>
          <p:cNvSpPr txBox="1">
            <a:spLocks noChangeArrowheads="1"/>
          </p:cNvSpPr>
          <p:nvPr/>
        </p:nvSpPr>
        <p:spPr bwMode="auto">
          <a:xfrm>
            <a:off x="6300788" y="4797425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(1)</a:t>
            </a:r>
          </a:p>
        </p:txBody>
      </p:sp>
      <p:sp>
        <p:nvSpPr>
          <p:cNvPr id="94280" name="Text Box 72"/>
          <p:cNvSpPr txBox="1">
            <a:spLocks noChangeArrowheads="1"/>
          </p:cNvSpPr>
          <p:nvPr/>
        </p:nvSpPr>
        <p:spPr bwMode="auto">
          <a:xfrm>
            <a:off x="7092950" y="2457450"/>
            <a:ext cx="400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/>
              <a:t>(1)</a:t>
            </a:r>
          </a:p>
        </p:txBody>
      </p:sp>
      <p:sp>
        <p:nvSpPr>
          <p:cNvPr id="94281" name="Text Box 73"/>
          <p:cNvSpPr txBox="1">
            <a:spLocks noChangeArrowheads="1"/>
          </p:cNvSpPr>
          <p:nvPr/>
        </p:nvSpPr>
        <p:spPr bwMode="auto">
          <a:xfrm>
            <a:off x="6396228" y="5638800"/>
            <a:ext cx="2160207" cy="584775"/>
          </a:xfrm>
          <a:prstGeom prst="rect">
            <a:avLst/>
          </a:prstGeom>
          <a:solidFill>
            <a:schemeClr val="bg1"/>
          </a:solidFill>
          <a:ln w="12700">
            <a:solidFill>
              <a:srgbClr val="3333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>
              <a:buFontTx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 Trigger Latency ~ 3 </a:t>
            </a:r>
            <a:r>
              <a:rPr lang="el-GR" sz="1600" b="1" dirty="0">
                <a:solidFill>
                  <a:schemeClr val="accent2"/>
                </a:solidFill>
                <a:ea typeface="Arial" pitchFamily="-65" charset="0"/>
                <a:cs typeface="Arial" pitchFamily="-65" charset="0"/>
              </a:rPr>
              <a:t>μ</a:t>
            </a:r>
            <a:r>
              <a:rPr lang="en-US" sz="1600" b="1" dirty="0">
                <a:solidFill>
                  <a:schemeClr val="accent2"/>
                </a:solidFill>
                <a:ea typeface="Arial" pitchFamily="-65" charset="0"/>
                <a:cs typeface="Arial" pitchFamily="-65" charset="0"/>
              </a:rPr>
              <a:t>s</a:t>
            </a:r>
          </a:p>
          <a:p>
            <a:pPr algn="ctr" eaLnBrk="0" hangingPunct="0"/>
            <a:r>
              <a:rPr lang="en-US" sz="1600" b="1" dirty="0">
                <a:solidFill>
                  <a:schemeClr val="accent2"/>
                </a:solidFill>
                <a:ea typeface="Arial" pitchFamily="-65" charset="0"/>
                <a:cs typeface="Arial" pitchFamily="-65" charset="0"/>
              </a:rPr>
              <a:t>   </a:t>
            </a:r>
            <a:endParaRPr lang="el-GR" b="1" dirty="0">
              <a:solidFill>
                <a:schemeClr val="accent2"/>
              </a:solidFill>
            </a:endParaRPr>
          </a:p>
        </p:txBody>
      </p:sp>
      <p:sp>
        <p:nvSpPr>
          <p:cNvPr id="94282" name="Text Box 74"/>
          <p:cNvSpPr txBox="1">
            <a:spLocks noChangeArrowheads="1"/>
          </p:cNvSpPr>
          <p:nvPr/>
        </p:nvSpPr>
        <p:spPr bwMode="auto">
          <a:xfrm>
            <a:off x="152400" y="3413125"/>
            <a:ext cx="17573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i="1" dirty="0"/>
              <a:t>( ) – Number in parentheses</a:t>
            </a:r>
          </a:p>
          <a:p>
            <a:pPr eaLnBrk="0" hangingPunct="0"/>
            <a:r>
              <a:rPr lang="en-US" sz="1000" i="1" dirty="0"/>
              <a:t> refer to number of modules</a:t>
            </a:r>
          </a:p>
        </p:txBody>
      </p:sp>
      <p:sp>
        <p:nvSpPr>
          <p:cNvPr id="94288" name="Text Box 80"/>
          <p:cNvSpPr txBox="1">
            <a:spLocks noChangeArrowheads="1"/>
          </p:cNvSpPr>
          <p:nvPr/>
        </p:nvSpPr>
        <p:spPr bwMode="auto">
          <a:xfrm>
            <a:off x="3962400" y="914400"/>
            <a:ext cx="2200275" cy="65087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Custom Designed </a:t>
            </a:r>
          </a:p>
          <a:p>
            <a:r>
              <a:rPr lang="en-US" b="1" dirty="0">
                <a:solidFill>
                  <a:srgbClr val="FF0000"/>
                </a:solidFill>
              </a:rPr>
              <a:t>  Boards at JLAB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94289" name="Text Box 81"/>
          <p:cNvSpPr txBox="1">
            <a:spLocks noChangeArrowheads="1"/>
          </p:cNvSpPr>
          <p:nvPr/>
        </p:nvSpPr>
        <p:spPr bwMode="auto">
          <a:xfrm>
            <a:off x="2700338" y="5715000"/>
            <a:ext cx="31932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  Pipelined detector readout  electronics: </a:t>
            </a:r>
          </a:p>
          <a:p>
            <a:r>
              <a:rPr lang="en-US" sz="1400" dirty="0"/>
              <a:t>                fADC </a:t>
            </a:r>
            <a:endParaRPr lang="de-DE" sz="1400" dirty="0"/>
          </a:p>
        </p:txBody>
      </p:sp>
      <p:sp>
        <p:nvSpPr>
          <p:cNvPr id="78" name="Title 17"/>
          <p:cNvSpPr txBox="1">
            <a:spLocks/>
          </p:cNvSpPr>
          <p:nvPr/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Level-1 Trigger Electronics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SoLID DAQ</a:t>
            </a:r>
            <a:endParaRPr lang="en-US" dirty="0"/>
          </a:p>
        </p:txBody>
      </p:sp>
      <p:sp>
        <p:nvSpPr>
          <p:cNvPr id="71" name="Date Placeholder 7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7/9/2014</a:t>
            </a:r>
            <a:endParaRPr lang="en-US" dirty="0"/>
          </a:p>
        </p:txBody>
      </p:sp>
      <p:sp>
        <p:nvSpPr>
          <p:cNvPr id="73" name="Slide Number Placeholder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2ED3-6402-44B1-A86B-08EE2B5AF80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Overview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85828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Exciting physics topics: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SIDIS: E12-10-006 (A), E12-11-007 (A), E12-11-108 (A),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and </a:t>
            </a: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two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new bonus </a:t>
            </a: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runs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PVDIS: E12-10-007 (A)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J/Psi: </a:t>
            </a: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E12-12-006 (A-)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and can be more ...    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High Intensity (10</a:t>
            </a:r>
            <a:r>
              <a:rPr lang="en-US" altLang="zh-CN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37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~ 10</a:t>
            </a:r>
            <a:r>
              <a:rPr lang="en-US" altLang="zh-CN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39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cm</a:t>
            </a:r>
            <a:r>
              <a:rPr lang="en-US" altLang="zh-CN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-2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-1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) and Large Acceptance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Take advantage of new developed detector techniques, data aquisition and  close-to-realistic simulation.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Sophesticated MC simulation and analysis software developments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A strong and still expending collaboration: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200+ physicists, 50+ institutions and significant international contributions ...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emi-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nclusive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eep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nelastic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cattering (SIDIS):</a:t>
            </a:r>
          </a:p>
        </p:txBody>
      </p:sp>
      <p:pic>
        <p:nvPicPr>
          <p:cNvPr id="6" name="Picture 1" descr="SoLID_setup_20140901_SIDISandJPsi_arrow-1.pdf - Adobe Acrobat"/>
          <p:cNvPicPr>
            <a:picLocks noChangeAspect="1"/>
          </p:cNvPicPr>
          <p:nvPr/>
        </p:nvPicPr>
        <p:blipFill>
          <a:blip r:embed="rId3" cstate="print"/>
          <a:srcRect l="1990" t="13463" r="4485" b="5762"/>
          <a:stretch>
            <a:fillRect/>
          </a:stretch>
        </p:blipFill>
        <p:spPr bwMode="auto">
          <a:xfrm>
            <a:off x="6143636" y="104853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85720" y="1357298"/>
            <a:ext cx="6286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Nucleon Spin Puzzle: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endParaRPr lang="en-US" altLang="zh-CN" sz="1600" dirty="0">
              <a:solidFill>
                <a:srgbClr val="7030A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SIDIS: 4-D (x, pt, Q2, z) probes of nucleon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transverse momentum distribution (TMD)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256676"/>
            <a:ext cx="2928939" cy="62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2571744"/>
            <a:ext cx="6215106" cy="411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SoLID_pim_collins_NoThe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8" y="2720519"/>
            <a:ext cx="5072066" cy="2923059"/>
          </a:xfrm>
          <a:prstGeom prst="rect">
            <a:avLst/>
          </a:prstGeom>
        </p:spPr>
      </p:pic>
      <p:pic>
        <p:nvPicPr>
          <p:cNvPr id="15" name="图片 14" descr="SoLID_pip_sivers_NoThe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438" y="3934941"/>
            <a:ext cx="5072066" cy="2923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emi-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nclusive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eep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nelastic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cattering (SIDIS):</a:t>
            </a:r>
          </a:p>
        </p:txBody>
      </p:sp>
      <p:pic>
        <p:nvPicPr>
          <p:cNvPr id="6" name="Picture 1" descr="SoLID_setup_20140901_SIDISandJPsi_arrow-1.pdf - Adobe Acrobat"/>
          <p:cNvPicPr>
            <a:picLocks noChangeAspect="1"/>
          </p:cNvPicPr>
          <p:nvPr/>
        </p:nvPicPr>
        <p:blipFill>
          <a:blip r:embed="rId5" cstate="print"/>
          <a:srcRect l="1990" t="13463" r="4485" b="5762"/>
          <a:stretch>
            <a:fillRect/>
          </a:stretch>
        </p:blipFill>
        <p:spPr bwMode="auto">
          <a:xfrm>
            <a:off x="6143636" y="104853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1256676"/>
            <a:ext cx="2928939" cy="62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285720" y="1357298"/>
            <a:ext cx="8858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Nucleon Spin Puzzle: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endParaRPr lang="en-US" altLang="zh-CN" sz="1600" dirty="0">
              <a:solidFill>
                <a:srgbClr val="7030A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SIDIS: 4-D (x, pt, Q2, z) probe of nucleon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transverse momentum distribution (TMD)</a:t>
            </a:r>
          </a:p>
          <a:p>
            <a:pPr>
              <a:buFont typeface="Wingdings" pitchFamily="2" charset="2"/>
              <a:buChar char="à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SoLID-SIDIS studies TMDs with extensive coverage and resolutions (48 Q-z bins)</a:t>
            </a:r>
          </a:p>
          <a:p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7290" y="2786058"/>
            <a:ext cx="3357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00B050"/>
                </a:solidFill>
                <a:latin typeface="Comic Sans MS" pitchFamily="66" charset="0"/>
              </a:rPr>
              <a:t>0.3 &lt; z &lt; 0.7</a:t>
            </a:r>
          </a:p>
          <a:p>
            <a:r>
              <a:rPr lang="en-US" altLang="zh-CN" sz="1600" i="1" dirty="0" smtClean="0">
                <a:solidFill>
                  <a:srgbClr val="00B050"/>
                </a:solidFill>
                <a:latin typeface="Comic Sans MS" pitchFamily="66" charset="0"/>
              </a:rPr>
              <a:t>1.0 &lt; Q &lt; 8.0</a:t>
            </a:r>
          </a:p>
          <a:p>
            <a:r>
              <a:rPr lang="en-US" altLang="zh-CN" sz="1600" i="1" dirty="0" smtClean="0">
                <a:solidFill>
                  <a:srgbClr val="00B050"/>
                </a:solidFill>
                <a:latin typeface="Comic Sans MS" pitchFamily="66" charset="0"/>
              </a:rPr>
              <a:t>0.0 &lt; pt &lt; 1.2</a:t>
            </a:r>
          </a:p>
          <a:p>
            <a:r>
              <a:rPr lang="en-US" altLang="zh-CN" sz="1600" i="1" dirty="0" smtClean="0">
                <a:solidFill>
                  <a:srgbClr val="00B050"/>
                </a:solidFill>
                <a:latin typeface="Comic Sans MS" pitchFamily="66" charset="0"/>
              </a:rPr>
              <a:t>0.1 &lt; x &lt; 0.7</a:t>
            </a:r>
            <a:endParaRPr lang="zh-CN" altLang="en-US" sz="1600" i="1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emi-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nclusive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eep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nelastic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cattering (SIDIS):</a:t>
            </a:r>
          </a:p>
        </p:txBody>
      </p:sp>
      <p:pic>
        <p:nvPicPr>
          <p:cNvPr id="6" name="Picture 1" descr="SoLID_setup_20140901_SIDISandJPsi_arrow-1.pdf - Adobe Acrobat"/>
          <p:cNvPicPr>
            <a:picLocks noChangeAspect="1"/>
          </p:cNvPicPr>
          <p:nvPr/>
        </p:nvPicPr>
        <p:blipFill>
          <a:blip r:embed="rId3" cstate="print"/>
          <a:srcRect l="1990" t="13463" r="4485" b="5762"/>
          <a:stretch>
            <a:fillRect/>
          </a:stretch>
        </p:blipFill>
        <p:spPr bwMode="auto">
          <a:xfrm>
            <a:off x="6143636" y="104853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256676"/>
            <a:ext cx="2928939" cy="62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2900589"/>
            <a:ext cx="6215106" cy="38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85720" y="1357298"/>
            <a:ext cx="8858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Nucleon Spin Puzzle: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SIDIS: 4-D (x, pt, Q2, z) probe of nucleon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transverse momentum distribution (TMD)</a:t>
            </a:r>
          </a:p>
          <a:p>
            <a:pPr>
              <a:buFont typeface="Wingdings" pitchFamily="2" charset="2"/>
              <a:buChar char="à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SoLID-SIDIS studies TMDs with extensive coverage and resolutions (48 Q-z bins)</a:t>
            </a:r>
          </a:p>
          <a:p>
            <a:pPr>
              <a:buFont typeface="Wingdings" pitchFamily="2" charset="2"/>
              <a:buChar char="à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Determine the tensor charge of d &amp; u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endParaRPr lang="en-US" altLang="zh-CN" sz="1600" dirty="0" smtClean="0">
              <a:solidFill>
                <a:srgbClr val="7030A0"/>
              </a:solidFill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emi-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nclusive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eep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nelastic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cattering (SIDIS):</a:t>
            </a:r>
          </a:p>
        </p:txBody>
      </p:sp>
      <p:pic>
        <p:nvPicPr>
          <p:cNvPr id="6" name="Picture 1" descr="SoLID_setup_20140901_SIDISandJPsi_arrow-1.pdf - Adobe Acrobat"/>
          <p:cNvPicPr>
            <a:picLocks noChangeAspect="1"/>
          </p:cNvPicPr>
          <p:nvPr/>
        </p:nvPicPr>
        <p:blipFill>
          <a:blip r:embed="rId3" cstate="print"/>
          <a:srcRect l="1990" t="13463" r="4485" b="5762"/>
          <a:stretch>
            <a:fillRect/>
          </a:stretch>
        </p:blipFill>
        <p:spPr bwMode="auto">
          <a:xfrm>
            <a:off x="6143636" y="104853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85720" y="1357298"/>
            <a:ext cx="8858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Nucleon Spin Puzzle:</a:t>
            </a:r>
            <a:r>
              <a:rPr lang="en-US" altLang="zh-CN" sz="1600" b="1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SIDIS: 4-D (x, pt, Q2, z) probe of nucleon </a:t>
            </a:r>
          </a:p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    transverse momentum distribution (TMD)</a:t>
            </a:r>
          </a:p>
          <a:p>
            <a:pPr>
              <a:buFont typeface="Wingdings" pitchFamily="2" charset="2"/>
              <a:buChar char="à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SoLID-SIDIS studies TMDs with extensive coverage and resolutions (48 Q-z bins)</a:t>
            </a:r>
          </a:p>
          <a:p>
            <a:pPr>
              <a:buFont typeface="Wingdings" pitchFamily="2" charset="2"/>
              <a:buChar char="à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Determine the tensor charge of d &amp; u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  <a:cs typeface="Times New Roman" pitchFamily="18" charset="0"/>
              </a:rPr>
              <a:t> Access the orbital angular momentum (OAM) of quarks and gluons with transverse n/p</a:t>
            </a:r>
          </a:p>
          <a:p>
            <a:pPr>
              <a:buFont typeface="Wingdings" pitchFamily="2" charset="2"/>
              <a:buChar char="à"/>
            </a:pPr>
            <a:endParaRPr lang="en-US" altLang="zh-CN" sz="1600" dirty="0" smtClean="0">
              <a:solidFill>
                <a:srgbClr val="7030A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256676"/>
            <a:ext cx="2928939" cy="62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3283889"/>
            <a:ext cx="4857784" cy="343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3738" y="2357430"/>
            <a:ext cx="292576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arity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V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iolation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eep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nelastic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cattering (PVDIS):</a:t>
            </a:r>
          </a:p>
        </p:txBody>
      </p:sp>
      <p:pic>
        <p:nvPicPr>
          <p:cNvPr id="12" name="Picture 2" descr="SoLID_setup_20140901_PVDIS_arrow-1.pdf - Adobe Acrobat"/>
          <p:cNvPicPr>
            <a:picLocks noChangeAspect="1"/>
          </p:cNvPicPr>
          <p:nvPr/>
        </p:nvPicPr>
        <p:blipFill>
          <a:blip r:embed="rId4" cstate="print"/>
          <a:srcRect l="2003" t="13551" r="3860" b="7404"/>
          <a:stretch>
            <a:fillRect/>
          </a:stretch>
        </p:blipFill>
        <p:spPr bwMode="auto">
          <a:xfrm>
            <a:off x="6143636" y="71414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57158" y="1285860"/>
            <a:ext cx="62865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Measure the asymmetry between left- and right-handed electrons can access: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QCD: nucleon structure, charge asymmetry,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     high twist, EMC ...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Electro-Weak</a:t>
            </a:r>
            <a:endParaRPr lang="en-US" altLang="zh-CN" sz="1400" dirty="0" smtClean="0">
              <a:solidFill>
                <a:srgbClr val="00B05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400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N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ew physics in NP and HEP </a:t>
            </a:r>
          </a:p>
          <a:p>
            <a:r>
              <a:rPr lang="en-US" sz="1400" dirty="0">
                <a:solidFill>
                  <a:srgbClr val="00B05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 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(TeV-scale probe ...)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More ...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endParaRPr lang="en-US" altLang="zh-CN" sz="1600" dirty="0" smtClean="0">
              <a:solidFill>
                <a:srgbClr val="7030A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4071942"/>
            <a:ext cx="4429156" cy="62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8877" y="4786322"/>
            <a:ext cx="4044561" cy="67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2910" y="5500702"/>
            <a:ext cx="5704076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椭圆 14"/>
          <p:cNvSpPr/>
          <p:nvPr/>
        </p:nvSpPr>
        <p:spPr>
          <a:xfrm>
            <a:off x="5786446" y="5572140"/>
            <a:ext cx="642942" cy="57150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72264" y="5715016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N</a:t>
            </a:r>
            <a:r>
              <a:rPr lang="en-US" altLang="zh-CN" i="1" dirty="0" smtClean="0">
                <a:solidFill>
                  <a:srgbClr val="00B050"/>
                </a:solidFill>
                <a:latin typeface="Comic Sans MS" pitchFamily="66" charset="0"/>
              </a:rPr>
              <a:t>ew physics</a:t>
            </a:r>
            <a:endParaRPr lang="zh-CN" altLang="en-US" i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3615" y="2500306"/>
            <a:ext cx="3933293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7500958" y="2571744"/>
            <a:ext cx="1535998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Comic Sans MS" pitchFamily="66" charset="0"/>
              </a:rPr>
              <a:t>SoLID-PVDIS</a:t>
            </a:r>
            <a:endParaRPr lang="zh-CN" altLang="en-US" sz="1600" dirty="0"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00958" y="3000372"/>
            <a:ext cx="1422184" cy="338554"/>
          </a:xfrm>
          <a:prstGeom prst="rect">
            <a:avLst/>
          </a:prstGeom>
          <a:solidFill>
            <a:srgbClr val="DC1FE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Comic Sans MS" pitchFamily="66" charset="0"/>
              </a:rPr>
              <a:t>6GeV-PVDIS</a:t>
            </a:r>
            <a:endParaRPr lang="zh-CN" altLang="en-US" sz="16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243281"/>
            <a:ext cx="5500694" cy="340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 Black" pitchFamily="34" charset="0"/>
              </a:rPr>
              <a:t>Physics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B44-09DD-46C6-B9FF-D20F6BE587A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785794"/>
            <a:ext cx="8572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P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arity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V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iolation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D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eep </a:t>
            </a:r>
            <a:r>
              <a:rPr lang="en-US" altLang="zh-CN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nelastic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cattering (PVDIS):</a:t>
            </a:r>
          </a:p>
        </p:txBody>
      </p:sp>
      <p:pic>
        <p:nvPicPr>
          <p:cNvPr id="12" name="Picture 2" descr="SoLID_setup_20140901_PVDIS_arrow-1.pdf - Adobe Acrobat"/>
          <p:cNvPicPr>
            <a:picLocks noChangeAspect="1"/>
          </p:cNvPicPr>
          <p:nvPr/>
        </p:nvPicPr>
        <p:blipFill>
          <a:blip r:embed="rId4" cstate="print"/>
          <a:srcRect l="2003" t="13551" r="3860" b="7404"/>
          <a:stretch>
            <a:fillRect/>
          </a:stretch>
        </p:blipFill>
        <p:spPr bwMode="auto">
          <a:xfrm>
            <a:off x="6143636" y="71414"/>
            <a:ext cx="2928958" cy="218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 descr="paus_pvdi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3476424"/>
            <a:ext cx="4929222" cy="32387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7158" y="1285860"/>
            <a:ext cx="62865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à"/>
            </a:pP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Measure the asymmetry between left- and right-handed electrons can access: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QCD: nucleon structure, charge asymmetry, 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           high twist, EMC ...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Electro-Weak</a:t>
            </a:r>
            <a:endParaRPr lang="en-US" altLang="zh-CN" sz="1400" dirty="0" smtClean="0">
              <a:solidFill>
                <a:srgbClr val="00B050"/>
              </a:solidFill>
              <a:latin typeface="Comic Sans MS" pitchFamily="66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400" dirty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N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ew physics in NP and HEP </a:t>
            </a:r>
          </a:p>
          <a:p>
            <a:r>
              <a:rPr lang="en-US" sz="1400" dirty="0">
                <a:solidFill>
                  <a:srgbClr val="00B05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 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(TeV-scale probe ...)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400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 More ...</a:t>
            </a:r>
          </a:p>
          <a:p>
            <a:r>
              <a:rPr lang="en-US" altLang="zh-CN" sz="1600" dirty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 SoLID-PVDIS: measures LH2 and LD2 with 1% error</a:t>
            </a:r>
          </a:p>
          <a:p>
            <a:endParaRPr lang="en-US" altLang="zh-CN" sz="1600" dirty="0" smtClean="0">
              <a:solidFill>
                <a:srgbClr val="7030A0"/>
              </a:solidFill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自定义 3">
      <a:majorFont>
        <a:latin typeface="Lucida Console"/>
        <a:ea typeface="宋体"/>
        <a:cs typeface=""/>
      </a:majorFont>
      <a:minorFont>
        <a:latin typeface="Lucida Sans Unicode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中性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3239</TotalTime>
  <Words>2004</Words>
  <Application>Microsoft Office PowerPoint</Application>
  <PresentationFormat>全屏显示(4:3)</PresentationFormat>
  <Paragraphs>415</Paragraphs>
  <Slides>25</Slides>
  <Notes>23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Office 主题</vt:lpstr>
      <vt:lpstr>Equation</vt:lpstr>
      <vt:lpstr>Update from SoLID  (Solenoidal Large Intensity Device)</vt:lpstr>
      <vt:lpstr>Outline</vt:lpstr>
      <vt:lpstr>Overview</vt:lpstr>
      <vt:lpstr>Physics</vt:lpstr>
      <vt:lpstr>Physics</vt:lpstr>
      <vt:lpstr>Physics</vt:lpstr>
      <vt:lpstr>Physics</vt:lpstr>
      <vt:lpstr>Physics</vt:lpstr>
      <vt:lpstr>Physics</vt:lpstr>
      <vt:lpstr>Physics</vt:lpstr>
      <vt:lpstr>Magnet</vt:lpstr>
      <vt:lpstr>Baffle</vt:lpstr>
      <vt:lpstr>Detectors</vt:lpstr>
      <vt:lpstr>Detectors</vt:lpstr>
      <vt:lpstr>Detectors</vt:lpstr>
      <vt:lpstr>幻灯片 16</vt:lpstr>
      <vt:lpstr>幻灯片 17</vt:lpstr>
      <vt:lpstr>Detectors</vt:lpstr>
      <vt:lpstr>Detectors</vt:lpstr>
      <vt:lpstr>Triggers&amp;DAQ</vt:lpstr>
      <vt:lpstr>Simulation&amp;Software</vt:lpstr>
      <vt:lpstr>Summary</vt:lpstr>
      <vt:lpstr>Backup Slides</vt:lpstr>
      <vt:lpstr>L1 Trigger Diagram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雨林木风</cp:lastModifiedBy>
  <cp:revision>352</cp:revision>
  <dcterms:created xsi:type="dcterms:W3CDTF">2014-12-01T14:42:25Z</dcterms:created>
  <dcterms:modified xsi:type="dcterms:W3CDTF">2014-12-03T20:42:11Z</dcterms:modified>
</cp:coreProperties>
</file>